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398" r:id="rId3"/>
    <p:sldId id="399" r:id="rId4"/>
    <p:sldId id="395" r:id="rId5"/>
    <p:sldId id="397" r:id="rId6"/>
    <p:sldId id="287" r:id="rId7"/>
    <p:sldId id="377" r:id="rId8"/>
    <p:sldId id="379" r:id="rId9"/>
    <p:sldId id="383" r:id="rId10"/>
    <p:sldId id="385" r:id="rId11"/>
    <p:sldId id="402" r:id="rId12"/>
    <p:sldId id="4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7052" autoAdjust="0"/>
  </p:normalViewPr>
  <p:slideViewPr>
    <p:cSldViewPr snapToGrid="0">
      <p:cViewPr varScale="1">
        <p:scale>
          <a:sx n="92" d="100"/>
          <a:sy n="92" d="100"/>
        </p:scale>
        <p:origin x="12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4A697-B712-4A8A-936D-7DE8B9DA775A}"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8427C-0AA6-4723-8798-823CBDE1EB83}" type="slidenum">
              <a:rPr lang="en-US" smtClean="0"/>
              <a:t>‹#›</a:t>
            </a:fld>
            <a:endParaRPr lang="en-US"/>
          </a:p>
        </p:txBody>
      </p:sp>
    </p:spTree>
    <p:extLst>
      <p:ext uri="{BB962C8B-B14F-4D97-AF65-F5344CB8AC3E}">
        <p14:creationId xmlns:p14="http://schemas.microsoft.com/office/powerpoint/2010/main" val="211551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please pat all of yourselves on the back for staying on until 5 pm on Sunday! Whew… we covered a lot of topics today. This is the third time we have done this workshop, and this time has been the most hands on experience ever! Thank you all. I hope this was informative and enriching. I just want to spend a few minutes putting a lot of what we saw today in the larger global context, to hopefully drive home the point of why remote sensing is so useful for water quality management here in the US, and also globally.</a:t>
            </a:r>
          </a:p>
        </p:txBody>
      </p:sp>
      <p:sp>
        <p:nvSpPr>
          <p:cNvPr id="4" name="Slide Number Placeholder 3"/>
          <p:cNvSpPr>
            <a:spLocks noGrp="1"/>
          </p:cNvSpPr>
          <p:nvPr>
            <p:ph type="sldNum" sz="quarter" idx="5"/>
          </p:nvPr>
        </p:nvSpPr>
        <p:spPr/>
        <p:txBody>
          <a:bodyPr/>
          <a:lstStyle/>
          <a:p>
            <a:fld id="{97F8427C-0AA6-4723-8798-823CBDE1EB83}" type="slidenum">
              <a:rPr lang="en-US" smtClean="0"/>
              <a:t>1</a:t>
            </a:fld>
            <a:endParaRPr lang="en-US"/>
          </a:p>
        </p:txBody>
      </p:sp>
    </p:spTree>
    <p:extLst>
      <p:ext uri="{BB962C8B-B14F-4D97-AF65-F5344CB8AC3E}">
        <p14:creationId xmlns:p14="http://schemas.microsoft.com/office/powerpoint/2010/main" val="94358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 like to end by highlighting certain exciting new areas of nonconventional application. By coupling sea surface reflectance and diffusion characteristics, vis-à-vis roughness to other environmental variables, researchers have been able to link hitherto undetectable pollutants such as microplastics and heavy metals in the open ocean. This is very exciting and points to innovative ways of applying remote sensing for detecting PFAS, </a:t>
            </a:r>
            <a:r>
              <a:rPr lang="en-US" dirty="0" err="1"/>
              <a:t>bioenzymes</a:t>
            </a:r>
            <a:r>
              <a:rPr lang="en-US" dirty="0"/>
              <a:t>, and other emergent contaminants in the near future.</a:t>
            </a:r>
          </a:p>
        </p:txBody>
      </p:sp>
      <p:sp>
        <p:nvSpPr>
          <p:cNvPr id="4" name="Slide Number Placeholder 3"/>
          <p:cNvSpPr>
            <a:spLocks noGrp="1"/>
          </p:cNvSpPr>
          <p:nvPr>
            <p:ph type="sldNum" sz="quarter" idx="5"/>
          </p:nvPr>
        </p:nvSpPr>
        <p:spPr/>
        <p:txBody>
          <a:bodyPr/>
          <a:lstStyle/>
          <a:p>
            <a:fld id="{155AE1F7-16FD-4BA6-9D8C-743D6EDD461C}" type="slidenum">
              <a:rPr lang="en-US" smtClean="0"/>
              <a:t>10</a:t>
            </a:fld>
            <a:endParaRPr lang="en-US"/>
          </a:p>
        </p:txBody>
      </p:sp>
    </p:spTree>
    <p:extLst>
      <p:ext uri="{BB962C8B-B14F-4D97-AF65-F5344CB8AC3E}">
        <p14:creationId xmlns:p14="http://schemas.microsoft.com/office/powerpoint/2010/main" val="2773688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5E090-F385-26A8-CA4F-60C7F23B1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57E46-CC99-F7D7-D925-687D7BC9B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6AEB3-A6B0-1B65-1911-948FC609ECD4}"/>
              </a:ext>
            </a:extLst>
          </p:cNvPr>
          <p:cNvSpPr>
            <a:spLocks noGrp="1"/>
          </p:cNvSpPr>
          <p:nvPr>
            <p:ph type="body" idx="1"/>
          </p:nvPr>
        </p:nvSpPr>
        <p:spPr/>
        <p:txBody>
          <a:bodyPr/>
          <a:lstStyle/>
          <a:p>
            <a:r>
              <a:rPr lang="en-US" dirty="0"/>
              <a:t>Another super-exciting application which we are using today at Tetra Tech is dual spectrum LiDAR for mapping both the topography and bathymetry, as well as terrestrial habitats and benthic substrates in waters up to 45 m deep. We are able to do this by using both 1,064 nm laser light to obtain surface returns, and 532 nm light to penetrate the water column simultaneously. We’ve been able to map 100s to 1000s of square kilometers with a single flight plan in various parts of the world including the great lakes, Colorado, and the coastal ocean off of Kiribati. Such mapping provides extremely useful information that can be used in water quality modeling. </a:t>
            </a:r>
          </a:p>
        </p:txBody>
      </p:sp>
      <p:sp>
        <p:nvSpPr>
          <p:cNvPr id="4" name="Slide Number Placeholder 3">
            <a:extLst>
              <a:ext uri="{FF2B5EF4-FFF2-40B4-BE49-F238E27FC236}">
                <a16:creationId xmlns:a16="http://schemas.microsoft.com/office/drawing/2014/main" id="{94721DD0-1C8D-2C59-D03B-D32C55A925DC}"/>
              </a:ext>
            </a:extLst>
          </p:cNvPr>
          <p:cNvSpPr>
            <a:spLocks noGrp="1"/>
          </p:cNvSpPr>
          <p:nvPr>
            <p:ph type="sldNum" sz="quarter" idx="5"/>
          </p:nvPr>
        </p:nvSpPr>
        <p:spPr/>
        <p:txBody>
          <a:bodyPr/>
          <a:lstStyle/>
          <a:p>
            <a:fld id="{97F8427C-0AA6-4723-8798-823CBDE1EB83}" type="slidenum">
              <a:rPr lang="en-US" smtClean="0"/>
              <a:t>11</a:t>
            </a:fld>
            <a:endParaRPr lang="en-US"/>
          </a:p>
        </p:txBody>
      </p:sp>
    </p:spTree>
    <p:extLst>
      <p:ext uri="{BB962C8B-B14F-4D97-AF65-F5344CB8AC3E}">
        <p14:creationId xmlns:p14="http://schemas.microsoft.com/office/powerpoint/2010/main" val="394672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C7693-4DD7-A8A6-0E5A-124E5C0E2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760DD-B699-B5F4-C07C-4E811F758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395EE2-4E66-1FD8-1EFD-0D02F5145A43}"/>
              </a:ext>
            </a:extLst>
          </p:cNvPr>
          <p:cNvSpPr>
            <a:spLocks noGrp="1"/>
          </p:cNvSpPr>
          <p:nvPr>
            <p:ph type="body" idx="1"/>
          </p:nvPr>
        </p:nvSpPr>
        <p:spPr/>
        <p:txBody>
          <a:bodyPr/>
          <a:lstStyle/>
          <a:p>
            <a:r>
              <a:rPr lang="en-US" dirty="0"/>
              <a:t>And with that, from the remote sensing task committee team, I’d like to say a big thank you. If you’d like to be a part of the exciting work we do, please do reach out to us with your CV, and a very brief statement of interest. We’re always looking for dynamic minds to advance the science and push the </a:t>
            </a:r>
            <a:r>
              <a:rPr lang="en-US"/>
              <a:t>implementation needle.</a:t>
            </a:r>
            <a:endParaRPr lang="en-US" dirty="0"/>
          </a:p>
        </p:txBody>
      </p:sp>
      <p:sp>
        <p:nvSpPr>
          <p:cNvPr id="4" name="Slide Number Placeholder 3">
            <a:extLst>
              <a:ext uri="{FF2B5EF4-FFF2-40B4-BE49-F238E27FC236}">
                <a16:creationId xmlns:a16="http://schemas.microsoft.com/office/drawing/2014/main" id="{A5422AFE-6075-B6BD-133B-CB4A5E5741D2}"/>
              </a:ext>
            </a:extLst>
          </p:cNvPr>
          <p:cNvSpPr>
            <a:spLocks noGrp="1"/>
          </p:cNvSpPr>
          <p:nvPr>
            <p:ph type="sldNum" sz="quarter" idx="5"/>
          </p:nvPr>
        </p:nvSpPr>
        <p:spPr/>
        <p:txBody>
          <a:bodyPr/>
          <a:lstStyle/>
          <a:p>
            <a:fld id="{97F8427C-0AA6-4723-8798-823CBDE1EB83}" type="slidenum">
              <a:rPr lang="en-US" smtClean="0"/>
              <a:t>12</a:t>
            </a:fld>
            <a:endParaRPr lang="en-US"/>
          </a:p>
        </p:txBody>
      </p:sp>
    </p:spTree>
    <p:extLst>
      <p:ext uri="{BB962C8B-B14F-4D97-AF65-F5344CB8AC3E}">
        <p14:creationId xmlns:p14="http://schemas.microsoft.com/office/powerpoint/2010/main" val="299893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B4262-B495-EFC8-DA7E-F98A148DD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B78A3D-3595-ABFB-17A8-85806CE6A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63556-E63B-87E3-78D3-714A471ECEAF}"/>
              </a:ext>
            </a:extLst>
          </p:cNvPr>
          <p:cNvSpPr>
            <a:spLocks noGrp="1"/>
          </p:cNvSpPr>
          <p:nvPr>
            <p:ph type="body" idx="1"/>
          </p:nvPr>
        </p:nvSpPr>
        <p:spPr/>
        <p:txBody>
          <a:bodyPr/>
          <a:lstStyle/>
          <a:p>
            <a:r>
              <a:rPr lang="en-US" dirty="0"/>
              <a:t>Worldwide, about 70% of the industrial waste generated is estimated to be dumped untreated into water bodies. Up to 90% of wastewater in developing countries flows untreated into freshwater and coastal waterbodies. It has been estimated that 80% of untreated municipal wastewater including heavy metals, toxic sludge, and 70% agricultural wastes are discharged into water bodies. This map, and maps like this, should that the threat of different kinds of pollution are high and continue to grow in all parts of the world. </a:t>
            </a:r>
          </a:p>
        </p:txBody>
      </p:sp>
      <p:sp>
        <p:nvSpPr>
          <p:cNvPr id="4" name="Slide Number Placeholder 3">
            <a:extLst>
              <a:ext uri="{FF2B5EF4-FFF2-40B4-BE49-F238E27FC236}">
                <a16:creationId xmlns:a16="http://schemas.microsoft.com/office/drawing/2014/main" id="{9CED4022-8E39-9E32-553D-114DB1549389}"/>
              </a:ext>
            </a:extLst>
          </p:cNvPr>
          <p:cNvSpPr>
            <a:spLocks noGrp="1"/>
          </p:cNvSpPr>
          <p:nvPr>
            <p:ph type="sldNum" sz="quarter" idx="5"/>
          </p:nvPr>
        </p:nvSpPr>
        <p:spPr/>
        <p:txBody>
          <a:bodyPr/>
          <a:lstStyle/>
          <a:p>
            <a:fld id="{97F8427C-0AA6-4723-8798-823CBDE1EB83}" type="slidenum">
              <a:rPr lang="en-US" smtClean="0"/>
              <a:t>2</a:t>
            </a:fld>
            <a:endParaRPr lang="en-US"/>
          </a:p>
        </p:txBody>
      </p:sp>
    </p:spTree>
    <p:extLst>
      <p:ext uri="{BB962C8B-B14F-4D97-AF65-F5344CB8AC3E}">
        <p14:creationId xmlns:p14="http://schemas.microsoft.com/office/powerpoint/2010/main" val="109366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D8B82-446A-D957-ACFE-B918083B2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7986C-D642-FA5D-69A5-1012CC5FE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22F26-B435-F723-7AE4-D6E9C5C874AA}"/>
              </a:ext>
            </a:extLst>
          </p:cNvPr>
          <p:cNvSpPr>
            <a:spLocks noGrp="1"/>
          </p:cNvSpPr>
          <p:nvPr>
            <p:ph type="body" idx="1"/>
          </p:nvPr>
        </p:nvSpPr>
        <p:spPr/>
        <p:txBody>
          <a:bodyPr/>
          <a:lstStyle/>
          <a:p>
            <a:r>
              <a:rPr lang="en-US" dirty="0"/>
              <a:t>Econometric data shows a causal linkage between investment (or lack thereof) in managing flow and water quality and economic growth, as seen in the map on the left, and in hydrologic variability and water stress (the heat map on the right). </a:t>
            </a:r>
          </a:p>
        </p:txBody>
      </p:sp>
      <p:sp>
        <p:nvSpPr>
          <p:cNvPr id="4" name="Slide Number Placeholder 3">
            <a:extLst>
              <a:ext uri="{FF2B5EF4-FFF2-40B4-BE49-F238E27FC236}">
                <a16:creationId xmlns:a16="http://schemas.microsoft.com/office/drawing/2014/main" id="{FAA4316C-B198-42A3-F93B-C3B4AD8780F2}"/>
              </a:ext>
            </a:extLst>
          </p:cNvPr>
          <p:cNvSpPr>
            <a:spLocks noGrp="1"/>
          </p:cNvSpPr>
          <p:nvPr>
            <p:ph type="sldNum" sz="quarter" idx="5"/>
          </p:nvPr>
        </p:nvSpPr>
        <p:spPr/>
        <p:txBody>
          <a:bodyPr/>
          <a:lstStyle/>
          <a:p>
            <a:fld id="{97F8427C-0AA6-4723-8798-823CBDE1EB83}" type="slidenum">
              <a:rPr lang="en-US" smtClean="0"/>
              <a:t>3</a:t>
            </a:fld>
            <a:endParaRPr lang="en-US"/>
          </a:p>
        </p:txBody>
      </p:sp>
    </p:spTree>
    <p:extLst>
      <p:ext uri="{BB962C8B-B14F-4D97-AF65-F5344CB8AC3E}">
        <p14:creationId xmlns:p14="http://schemas.microsoft.com/office/powerpoint/2010/main" val="365314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without proper management of water quality in our waterbodies and coastal oceans, we will be able to meet the grand challenges of this century and beyond. 13 out of the 17 UN Sustainable development goals are inextricably linked to the access to clean and safe drinking water for a variety of purposes. Therefore, there is an urgent need for improved mapping, monitoring, and modeling of our waterbodies. I hope this workshop has shown you how remote sensing, and various software platforms that can ingest and use remote sensing data can be leveraged to help in this. </a:t>
            </a:r>
          </a:p>
        </p:txBody>
      </p:sp>
      <p:sp>
        <p:nvSpPr>
          <p:cNvPr id="4" name="Slide Number Placeholder 3"/>
          <p:cNvSpPr>
            <a:spLocks noGrp="1"/>
          </p:cNvSpPr>
          <p:nvPr>
            <p:ph type="sldNum" sz="quarter" idx="5"/>
          </p:nvPr>
        </p:nvSpPr>
        <p:spPr/>
        <p:txBody>
          <a:bodyPr/>
          <a:lstStyle/>
          <a:p>
            <a:fld id="{97F8427C-0AA6-4723-8798-823CBDE1EB83}" type="slidenum">
              <a:rPr lang="en-US" smtClean="0"/>
              <a:t>4</a:t>
            </a:fld>
            <a:endParaRPr lang="en-US"/>
          </a:p>
        </p:txBody>
      </p:sp>
    </p:spTree>
    <p:extLst>
      <p:ext uri="{BB962C8B-B14F-4D97-AF65-F5344CB8AC3E}">
        <p14:creationId xmlns:p14="http://schemas.microsoft.com/office/powerpoint/2010/main" val="2073029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1D6EB-1486-441B-CE27-CC1B0E1C1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45862-6390-75BF-FF15-608C52293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21F15-9530-74B9-05A6-E33243DBE922}"/>
              </a:ext>
            </a:extLst>
          </p:cNvPr>
          <p:cNvSpPr>
            <a:spLocks noGrp="1"/>
          </p:cNvSpPr>
          <p:nvPr>
            <p:ph type="body" idx="1"/>
          </p:nvPr>
        </p:nvSpPr>
        <p:spPr/>
        <p:txBody>
          <a:bodyPr/>
          <a:lstStyle/>
          <a:p>
            <a:r>
              <a:rPr lang="en-US" dirty="0"/>
              <a:t>Remote sensing can be used to measure both what happens on land, and what happens in the water.</a:t>
            </a:r>
          </a:p>
        </p:txBody>
      </p:sp>
      <p:sp>
        <p:nvSpPr>
          <p:cNvPr id="4" name="Slide Number Placeholder 3">
            <a:extLst>
              <a:ext uri="{FF2B5EF4-FFF2-40B4-BE49-F238E27FC236}">
                <a16:creationId xmlns:a16="http://schemas.microsoft.com/office/drawing/2014/main" id="{D8679D40-9022-39C3-0B52-8219D7ECDB9D}"/>
              </a:ext>
            </a:extLst>
          </p:cNvPr>
          <p:cNvSpPr>
            <a:spLocks noGrp="1"/>
          </p:cNvSpPr>
          <p:nvPr>
            <p:ph type="sldNum" sz="quarter" idx="5"/>
          </p:nvPr>
        </p:nvSpPr>
        <p:spPr/>
        <p:txBody>
          <a:bodyPr/>
          <a:lstStyle/>
          <a:p>
            <a:fld id="{97F8427C-0AA6-4723-8798-823CBDE1EB83}" type="slidenum">
              <a:rPr lang="en-US" smtClean="0"/>
              <a:t>5</a:t>
            </a:fld>
            <a:endParaRPr lang="en-US"/>
          </a:p>
        </p:txBody>
      </p:sp>
    </p:spTree>
    <p:extLst>
      <p:ext uri="{BB962C8B-B14F-4D97-AF65-F5344CB8AC3E}">
        <p14:creationId xmlns:p14="http://schemas.microsoft.com/office/powerpoint/2010/main" val="88330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the conventional uses like trying to understand where impairment is occurring</a:t>
            </a:r>
          </a:p>
        </p:txBody>
      </p:sp>
      <p:sp>
        <p:nvSpPr>
          <p:cNvPr id="4" name="Slide Number Placeholder 3"/>
          <p:cNvSpPr>
            <a:spLocks noGrp="1"/>
          </p:cNvSpPr>
          <p:nvPr>
            <p:ph type="sldNum" sz="quarter" idx="5"/>
          </p:nvPr>
        </p:nvSpPr>
        <p:spPr/>
        <p:txBody>
          <a:bodyPr/>
          <a:lstStyle/>
          <a:p>
            <a:fld id="{97F8427C-0AA6-4723-8798-823CBDE1EB83}" type="slidenum">
              <a:rPr lang="en-US" smtClean="0"/>
              <a:t>6</a:t>
            </a:fld>
            <a:endParaRPr lang="en-US"/>
          </a:p>
        </p:txBody>
      </p:sp>
    </p:spTree>
    <p:extLst>
      <p:ext uri="{BB962C8B-B14F-4D97-AF65-F5344CB8AC3E}">
        <p14:creationId xmlns:p14="http://schemas.microsoft.com/office/powerpoint/2010/main" val="1428504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what extent it is prevalent. These types of uses require things to be observable in the water column.</a:t>
            </a:r>
          </a:p>
        </p:txBody>
      </p:sp>
      <p:sp>
        <p:nvSpPr>
          <p:cNvPr id="4" name="Slide Number Placeholder 3"/>
          <p:cNvSpPr>
            <a:spLocks noGrp="1"/>
          </p:cNvSpPr>
          <p:nvPr>
            <p:ph type="sldNum" sz="quarter" idx="5"/>
          </p:nvPr>
        </p:nvSpPr>
        <p:spPr/>
        <p:txBody>
          <a:bodyPr/>
          <a:lstStyle/>
          <a:p>
            <a:fld id="{155AE1F7-16FD-4BA6-9D8C-743D6EDD461C}" type="slidenum">
              <a:rPr lang="en-US" smtClean="0"/>
              <a:t>7</a:t>
            </a:fld>
            <a:endParaRPr lang="en-US"/>
          </a:p>
        </p:txBody>
      </p:sp>
    </p:spTree>
    <p:extLst>
      <p:ext uri="{BB962C8B-B14F-4D97-AF65-F5344CB8AC3E}">
        <p14:creationId xmlns:p14="http://schemas.microsoft.com/office/powerpoint/2010/main" val="309026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comparing and analyzing spectral information across multiple reflectance bands, one can come up with indices like the water adjusted vegetation index, the triangular greenness index, and the normalized difference flood index, and other, more complex machine learning and AI-based combinations, that indicate how earth surface processes impact pollution in the water.</a:t>
            </a:r>
          </a:p>
        </p:txBody>
      </p:sp>
      <p:sp>
        <p:nvSpPr>
          <p:cNvPr id="4" name="Slide Number Placeholder 3"/>
          <p:cNvSpPr>
            <a:spLocks noGrp="1"/>
          </p:cNvSpPr>
          <p:nvPr>
            <p:ph type="sldNum" sz="quarter" idx="5"/>
          </p:nvPr>
        </p:nvSpPr>
        <p:spPr/>
        <p:txBody>
          <a:bodyPr/>
          <a:lstStyle/>
          <a:p>
            <a:fld id="{155AE1F7-16FD-4BA6-9D8C-743D6EDD461C}" type="slidenum">
              <a:rPr lang="en-US" smtClean="0"/>
              <a:t>8</a:t>
            </a:fld>
            <a:endParaRPr lang="en-US"/>
          </a:p>
        </p:txBody>
      </p:sp>
    </p:spTree>
    <p:extLst>
      <p:ext uri="{BB962C8B-B14F-4D97-AF65-F5344CB8AC3E}">
        <p14:creationId xmlns:p14="http://schemas.microsoft.com/office/powerpoint/2010/main" val="197406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just because there are applications doesn’t mean that its always straightforward or even the correct tool for the job. Good use of remote sensing is contingent upon several preconditions including water body and impairment characteristics, spatial and temporal resolution of key processes, availability of in-situ data for validating information, and the correct </a:t>
            </a:r>
            <a:r>
              <a:rPr lang="en-US" dirty="0" err="1"/>
              <a:t>representatability</a:t>
            </a:r>
            <a:r>
              <a:rPr lang="en-US" dirty="0"/>
              <a:t> of key physical processes of management interest.</a:t>
            </a:r>
          </a:p>
        </p:txBody>
      </p:sp>
      <p:sp>
        <p:nvSpPr>
          <p:cNvPr id="4" name="Slide Number Placeholder 3"/>
          <p:cNvSpPr>
            <a:spLocks noGrp="1"/>
          </p:cNvSpPr>
          <p:nvPr>
            <p:ph type="sldNum" sz="quarter" idx="5"/>
          </p:nvPr>
        </p:nvSpPr>
        <p:spPr/>
        <p:txBody>
          <a:bodyPr/>
          <a:lstStyle/>
          <a:p>
            <a:fld id="{97F8427C-0AA6-4723-8798-823CBDE1EB83}" type="slidenum">
              <a:rPr lang="en-US" smtClean="0"/>
              <a:t>9</a:t>
            </a:fld>
            <a:endParaRPr lang="en-US"/>
          </a:p>
        </p:txBody>
      </p:sp>
    </p:spTree>
    <p:extLst>
      <p:ext uri="{BB962C8B-B14F-4D97-AF65-F5344CB8AC3E}">
        <p14:creationId xmlns:p14="http://schemas.microsoft.com/office/powerpoint/2010/main" val="4146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18F7-DD9B-6B86-015A-87462D06E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37982A-8790-6B6B-53F8-7236132AB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44F563-05E0-2F13-D73B-230D6D261B02}"/>
              </a:ext>
            </a:extLst>
          </p:cNvPr>
          <p:cNvSpPr>
            <a:spLocks noGrp="1"/>
          </p:cNvSpPr>
          <p:nvPr>
            <p:ph type="dt" sz="half" idx="10"/>
          </p:nvPr>
        </p:nvSpPr>
        <p:spPr/>
        <p:txBody>
          <a:bodyPr/>
          <a:lstStyle/>
          <a:p>
            <a:r>
              <a:rPr lang="en-US"/>
              <a:t>May 22, 2023</a:t>
            </a:r>
          </a:p>
        </p:txBody>
      </p:sp>
      <p:sp>
        <p:nvSpPr>
          <p:cNvPr id="5" name="Footer Placeholder 4">
            <a:extLst>
              <a:ext uri="{FF2B5EF4-FFF2-40B4-BE49-F238E27FC236}">
                <a16:creationId xmlns:a16="http://schemas.microsoft.com/office/drawing/2014/main" id="{AE4801BD-C7AD-7B7F-8CC7-DB70C48C3A5B}"/>
              </a:ext>
            </a:extLst>
          </p:cNvPr>
          <p:cNvSpPr>
            <a:spLocks noGrp="1"/>
          </p:cNvSpPr>
          <p:nvPr>
            <p:ph type="ftr" sz="quarter" idx="11"/>
          </p:nvPr>
        </p:nvSpPr>
        <p:spPr/>
        <p:txBody>
          <a:bodyPr/>
          <a:lstStyle/>
          <a:p>
            <a:r>
              <a:rPr lang="en-US"/>
              <a:t>EWRI Remote Sensing Task Committee</a:t>
            </a:r>
          </a:p>
        </p:txBody>
      </p:sp>
      <p:sp>
        <p:nvSpPr>
          <p:cNvPr id="6" name="Slide Number Placeholder 5">
            <a:extLst>
              <a:ext uri="{FF2B5EF4-FFF2-40B4-BE49-F238E27FC236}">
                <a16:creationId xmlns:a16="http://schemas.microsoft.com/office/drawing/2014/main" id="{9EA94972-215A-1BBC-49E2-56EE93E2EB5A}"/>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153075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E61A-C448-C58F-924B-6917237489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6DDC0C-C68F-716A-8CD5-A580AD329D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2EE69-5BAC-FBDF-BAC3-67A79F843011}"/>
              </a:ext>
            </a:extLst>
          </p:cNvPr>
          <p:cNvSpPr>
            <a:spLocks noGrp="1"/>
          </p:cNvSpPr>
          <p:nvPr>
            <p:ph type="dt" sz="half" idx="10"/>
          </p:nvPr>
        </p:nvSpPr>
        <p:spPr/>
        <p:txBody>
          <a:bodyPr/>
          <a:lstStyle/>
          <a:p>
            <a:r>
              <a:rPr lang="en-US"/>
              <a:t>May 22, 2023</a:t>
            </a:r>
          </a:p>
        </p:txBody>
      </p:sp>
      <p:sp>
        <p:nvSpPr>
          <p:cNvPr id="5" name="Footer Placeholder 4">
            <a:extLst>
              <a:ext uri="{FF2B5EF4-FFF2-40B4-BE49-F238E27FC236}">
                <a16:creationId xmlns:a16="http://schemas.microsoft.com/office/drawing/2014/main" id="{DA91C3B0-3A0A-1E96-3BD1-5166CD69ECE0}"/>
              </a:ext>
            </a:extLst>
          </p:cNvPr>
          <p:cNvSpPr>
            <a:spLocks noGrp="1"/>
          </p:cNvSpPr>
          <p:nvPr>
            <p:ph type="ftr" sz="quarter" idx="11"/>
          </p:nvPr>
        </p:nvSpPr>
        <p:spPr/>
        <p:txBody>
          <a:bodyPr/>
          <a:lstStyle/>
          <a:p>
            <a:r>
              <a:rPr lang="en-US"/>
              <a:t>EWRI Remote Sensing Task Committee</a:t>
            </a:r>
          </a:p>
        </p:txBody>
      </p:sp>
      <p:sp>
        <p:nvSpPr>
          <p:cNvPr id="6" name="Slide Number Placeholder 5">
            <a:extLst>
              <a:ext uri="{FF2B5EF4-FFF2-40B4-BE49-F238E27FC236}">
                <a16:creationId xmlns:a16="http://schemas.microsoft.com/office/drawing/2014/main" id="{E488400C-3DED-A2BE-315F-E049496F3628}"/>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4259857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D0636B-E410-D6A8-C628-5ABA1C7C93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6C2B95-8B5F-7A17-E1BD-E1F00098E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0F7DB-E019-9EC6-61C0-C7BC86609C88}"/>
              </a:ext>
            </a:extLst>
          </p:cNvPr>
          <p:cNvSpPr>
            <a:spLocks noGrp="1"/>
          </p:cNvSpPr>
          <p:nvPr>
            <p:ph type="dt" sz="half" idx="10"/>
          </p:nvPr>
        </p:nvSpPr>
        <p:spPr/>
        <p:txBody>
          <a:bodyPr/>
          <a:lstStyle/>
          <a:p>
            <a:r>
              <a:rPr lang="en-US"/>
              <a:t>May 22, 2023</a:t>
            </a:r>
          </a:p>
        </p:txBody>
      </p:sp>
      <p:sp>
        <p:nvSpPr>
          <p:cNvPr id="5" name="Footer Placeholder 4">
            <a:extLst>
              <a:ext uri="{FF2B5EF4-FFF2-40B4-BE49-F238E27FC236}">
                <a16:creationId xmlns:a16="http://schemas.microsoft.com/office/drawing/2014/main" id="{D45DA585-33FE-423F-094E-C4A4848AAE46}"/>
              </a:ext>
            </a:extLst>
          </p:cNvPr>
          <p:cNvSpPr>
            <a:spLocks noGrp="1"/>
          </p:cNvSpPr>
          <p:nvPr>
            <p:ph type="ftr" sz="quarter" idx="11"/>
          </p:nvPr>
        </p:nvSpPr>
        <p:spPr/>
        <p:txBody>
          <a:bodyPr/>
          <a:lstStyle/>
          <a:p>
            <a:r>
              <a:rPr lang="en-US"/>
              <a:t>EWRI Remote Sensing Task Committee</a:t>
            </a:r>
          </a:p>
        </p:txBody>
      </p:sp>
      <p:sp>
        <p:nvSpPr>
          <p:cNvPr id="6" name="Slide Number Placeholder 5">
            <a:extLst>
              <a:ext uri="{FF2B5EF4-FFF2-40B4-BE49-F238E27FC236}">
                <a16:creationId xmlns:a16="http://schemas.microsoft.com/office/drawing/2014/main" id="{EF7C11DA-6233-D09B-AF23-960329173A18}"/>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24825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45AA-3E20-6977-F0C5-97C85599F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334D07-6039-078D-72F6-DA8C1F8F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97E0A-50C8-4780-0E6B-0F8584D600E2}"/>
              </a:ext>
            </a:extLst>
          </p:cNvPr>
          <p:cNvSpPr>
            <a:spLocks noGrp="1"/>
          </p:cNvSpPr>
          <p:nvPr>
            <p:ph type="dt" sz="half" idx="10"/>
          </p:nvPr>
        </p:nvSpPr>
        <p:spPr/>
        <p:txBody>
          <a:bodyPr/>
          <a:lstStyle/>
          <a:p>
            <a:r>
              <a:rPr lang="en-US"/>
              <a:t>May 22, 2023</a:t>
            </a:r>
          </a:p>
        </p:txBody>
      </p:sp>
      <p:sp>
        <p:nvSpPr>
          <p:cNvPr id="5" name="Footer Placeholder 4">
            <a:extLst>
              <a:ext uri="{FF2B5EF4-FFF2-40B4-BE49-F238E27FC236}">
                <a16:creationId xmlns:a16="http://schemas.microsoft.com/office/drawing/2014/main" id="{E3F7235E-FEF1-4FC8-EC37-8EA1CD053E0E}"/>
              </a:ext>
            </a:extLst>
          </p:cNvPr>
          <p:cNvSpPr>
            <a:spLocks noGrp="1"/>
          </p:cNvSpPr>
          <p:nvPr>
            <p:ph type="ftr" sz="quarter" idx="11"/>
          </p:nvPr>
        </p:nvSpPr>
        <p:spPr/>
        <p:txBody>
          <a:bodyPr/>
          <a:lstStyle/>
          <a:p>
            <a:r>
              <a:rPr lang="en-US"/>
              <a:t>EWRI Remote Sensing Task Committee</a:t>
            </a:r>
          </a:p>
        </p:txBody>
      </p:sp>
      <p:sp>
        <p:nvSpPr>
          <p:cNvPr id="6" name="Slide Number Placeholder 5">
            <a:extLst>
              <a:ext uri="{FF2B5EF4-FFF2-40B4-BE49-F238E27FC236}">
                <a16:creationId xmlns:a16="http://schemas.microsoft.com/office/drawing/2014/main" id="{54D70A2C-0060-D826-74D2-885BEE36CABC}"/>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3622906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6DF6-AA2A-06C7-86A5-AAEAE2401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37D4B-AD1E-17C8-1E7B-30B32C5BA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945866-E183-76D4-D4EA-FE1D16FE5ABF}"/>
              </a:ext>
            </a:extLst>
          </p:cNvPr>
          <p:cNvSpPr>
            <a:spLocks noGrp="1"/>
          </p:cNvSpPr>
          <p:nvPr>
            <p:ph type="dt" sz="half" idx="10"/>
          </p:nvPr>
        </p:nvSpPr>
        <p:spPr/>
        <p:txBody>
          <a:bodyPr/>
          <a:lstStyle/>
          <a:p>
            <a:r>
              <a:rPr lang="en-US"/>
              <a:t>May 22, 2023</a:t>
            </a:r>
          </a:p>
        </p:txBody>
      </p:sp>
      <p:sp>
        <p:nvSpPr>
          <p:cNvPr id="5" name="Footer Placeholder 4">
            <a:extLst>
              <a:ext uri="{FF2B5EF4-FFF2-40B4-BE49-F238E27FC236}">
                <a16:creationId xmlns:a16="http://schemas.microsoft.com/office/drawing/2014/main" id="{ED884D33-77C4-A8D0-BAD9-2E3FF4F2C818}"/>
              </a:ext>
            </a:extLst>
          </p:cNvPr>
          <p:cNvSpPr>
            <a:spLocks noGrp="1"/>
          </p:cNvSpPr>
          <p:nvPr>
            <p:ph type="ftr" sz="quarter" idx="11"/>
          </p:nvPr>
        </p:nvSpPr>
        <p:spPr/>
        <p:txBody>
          <a:bodyPr/>
          <a:lstStyle/>
          <a:p>
            <a:r>
              <a:rPr lang="en-US"/>
              <a:t>EWRI Remote Sensing Task Committee</a:t>
            </a:r>
          </a:p>
        </p:txBody>
      </p:sp>
      <p:sp>
        <p:nvSpPr>
          <p:cNvPr id="6" name="Slide Number Placeholder 5">
            <a:extLst>
              <a:ext uri="{FF2B5EF4-FFF2-40B4-BE49-F238E27FC236}">
                <a16:creationId xmlns:a16="http://schemas.microsoft.com/office/drawing/2014/main" id="{C2D53238-FAC2-2AB5-6F1D-B18862860D92}"/>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36675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55A4-61AE-D1E8-2941-AD6A506CDB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84FFA-8993-8BCF-B449-3DBA3F67CB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D1ECAE-0312-E466-097B-E23D504AD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29EE8-A884-453A-8C30-73EB64B04383}"/>
              </a:ext>
            </a:extLst>
          </p:cNvPr>
          <p:cNvSpPr>
            <a:spLocks noGrp="1"/>
          </p:cNvSpPr>
          <p:nvPr>
            <p:ph type="dt" sz="half" idx="10"/>
          </p:nvPr>
        </p:nvSpPr>
        <p:spPr/>
        <p:txBody>
          <a:bodyPr/>
          <a:lstStyle/>
          <a:p>
            <a:r>
              <a:rPr lang="en-US"/>
              <a:t>May 22, 2023</a:t>
            </a:r>
          </a:p>
        </p:txBody>
      </p:sp>
      <p:sp>
        <p:nvSpPr>
          <p:cNvPr id="6" name="Footer Placeholder 5">
            <a:extLst>
              <a:ext uri="{FF2B5EF4-FFF2-40B4-BE49-F238E27FC236}">
                <a16:creationId xmlns:a16="http://schemas.microsoft.com/office/drawing/2014/main" id="{FBC30E33-3ABE-4C99-7800-3154F7D2E25D}"/>
              </a:ext>
            </a:extLst>
          </p:cNvPr>
          <p:cNvSpPr>
            <a:spLocks noGrp="1"/>
          </p:cNvSpPr>
          <p:nvPr>
            <p:ph type="ftr" sz="quarter" idx="11"/>
          </p:nvPr>
        </p:nvSpPr>
        <p:spPr/>
        <p:txBody>
          <a:bodyPr/>
          <a:lstStyle/>
          <a:p>
            <a:r>
              <a:rPr lang="en-US"/>
              <a:t>EWRI Remote Sensing Task Committee</a:t>
            </a:r>
          </a:p>
        </p:txBody>
      </p:sp>
      <p:sp>
        <p:nvSpPr>
          <p:cNvPr id="7" name="Slide Number Placeholder 6">
            <a:extLst>
              <a:ext uri="{FF2B5EF4-FFF2-40B4-BE49-F238E27FC236}">
                <a16:creationId xmlns:a16="http://schemas.microsoft.com/office/drawing/2014/main" id="{D617FBEC-2D57-A2A4-C642-173B404709F0}"/>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161230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F3D2-4482-7678-B8BA-A661BFA236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F3A0A5-46FA-DDDC-7587-AA3F2B986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F3C77-9CDA-74FF-75C3-985FFF9B26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9F77D6-6E72-7FB6-E443-7C6D02312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D7DC87-4A78-D5CF-69C7-F6301CF1F7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F2F82F-F482-F066-DFE4-18D93F0E276E}"/>
              </a:ext>
            </a:extLst>
          </p:cNvPr>
          <p:cNvSpPr>
            <a:spLocks noGrp="1"/>
          </p:cNvSpPr>
          <p:nvPr>
            <p:ph type="dt" sz="half" idx="10"/>
          </p:nvPr>
        </p:nvSpPr>
        <p:spPr/>
        <p:txBody>
          <a:bodyPr/>
          <a:lstStyle/>
          <a:p>
            <a:r>
              <a:rPr lang="en-US"/>
              <a:t>May 22, 2023</a:t>
            </a:r>
          </a:p>
        </p:txBody>
      </p:sp>
      <p:sp>
        <p:nvSpPr>
          <p:cNvPr id="8" name="Footer Placeholder 7">
            <a:extLst>
              <a:ext uri="{FF2B5EF4-FFF2-40B4-BE49-F238E27FC236}">
                <a16:creationId xmlns:a16="http://schemas.microsoft.com/office/drawing/2014/main" id="{D8E6611C-E555-E88E-FCA6-2647ABCD2C68}"/>
              </a:ext>
            </a:extLst>
          </p:cNvPr>
          <p:cNvSpPr>
            <a:spLocks noGrp="1"/>
          </p:cNvSpPr>
          <p:nvPr>
            <p:ph type="ftr" sz="quarter" idx="11"/>
          </p:nvPr>
        </p:nvSpPr>
        <p:spPr/>
        <p:txBody>
          <a:bodyPr/>
          <a:lstStyle/>
          <a:p>
            <a:r>
              <a:rPr lang="en-US"/>
              <a:t>EWRI Remote Sensing Task Committee</a:t>
            </a:r>
          </a:p>
        </p:txBody>
      </p:sp>
      <p:sp>
        <p:nvSpPr>
          <p:cNvPr id="9" name="Slide Number Placeholder 8">
            <a:extLst>
              <a:ext uri="{FF2B5EF4-FFF2-40B4-BE49-F238E27FC236}">
                <a16:creationId xmlns:a16="http://schemas.microsoft.com/office/drawing/2014/main" id="{A599A00D-DC6C-9019-0042-7E673257BACB}"/>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2236453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5541-293D-EA2F-18D9-A39179AF00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C2288-2887-CA64-0CA7-1143A6E56845}"/>
              </a:ext>
            </a:extLst>
          </p:cNvPr>
          <p:cNvSpPr>
            <a:spLocks noGrp="1"/>
          </p:cNvSpPr>
          <p:nvPr>
            <p:ph type="dt" sz="half" idx="10"/>
          </p:nvPr>
        </p:nvSpPr>
        <p:spPr/>
        <p:txBody>
          <a:bodyPr/>
          <a:lstStyle/>
          <a:p>
            <a:r>
              <a:rPr lang="en-US"/>
              <a:t>May 22, 2023</a:t>
            </a:r>
          </a:p>
        </p:txBody>
      </p:sp>
      <p:sp>
        <p:nvSpPr>
          <p:cNvPr id="4" name="Footer Placeholder 3">
            <a:extLst>
              <a:ext uri="{FF2B5EF4-FFF2-40B4-BE49-F238E27FC236}">
                <a16:creationId xmlns:a16="http://schemas.microsoft.com/office/drawing/2014/main" id="{48E04750-1DD1-D94A-D490-259AD155474F}"/>
              </a:ext>
            </a:extLst>
          </p:cNvPr>
          <p:cNvSpPr>
            <a:spLocks noGrp="1"/>
          </p:cNvSpPr>
          <p:nvPr>
            <p:ph type="ftr" sz="quarter" idx="11"/>
          </p:nvPr>
        </p:nvSpPr>
        <p:spPr/>
        <p:txBody>
          <a:bodyPr/>
          <a:lstStyle/>
          <a:p>
            <a:r>
              <a:rPr lang="en-US"/>
              <a:t>EWRI Remote Sensing Task Committee</a:t>
            </a:r>
          </a:p>
        </p:txBody>
      </p:sp>
      <p:sp>
        <p:nvSpPr>
          <p:cNvPr id="5" name="Slide Number Placeholder 4">
            <a:extLst>
              <a:ext uri="{FF2B5EF4-FFF2-40B4-BE49-F238E27FC236}">
                <a16:creationId xmlns:a16="http://schemas.microsoft.com/office/drawing/2014/main" id="{EB180412-8556-AE34-5733-97CF03626C0A}"/>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3948235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3CE85-B6C9-40E9-4C5F-4A8B53691AF2}"/>
              </a:ext>
            </a:extLst>
          </p:cNvPr>
          <p:cNvSpPr>
            <a:spLocks noGrp="1"/>
          </p:cNvSpPr>
          <p:nvPr>
            <p:ph type="dt" sz="half" idx="10"/>
          </p:nvPr>
        </p:nvSpPr>
        <p:spPr/>
        <p:txBody>
          <a:bodyPr/>
          <a:lstStyle/>
          <a:p>
            <a:r>
              <a:rPr lang="en-US"/>
              <a:t>May 22, 2023</a:t>
            </a:r>
          </a:p>
        </p:txBody>
      </p:sp>
      <p:sp>
        <p:nvSpPr>
          <p:cNvPr id="3" name="Footer Placeholder 2">
            <a:extLst>
              <a:ext uri="{FF2B5EF4-FFF2-40B4-BE49-F238E27FC236}">
                <a16:creationId xmlns:a16="http://schemas.microsoft.com/office/drawing/2014/main" id="{270E5624-EDCA-4B44-FE51-A9A4DFA4744A}"/>
              </a:ext>
            </a:extLst>
          </p:cNvPr>
          <p:cNvSpPr>
            <a:spLocks noGrp="1"/>
          </p:cNvSpPr>
          <p:nvPr>
            <p:ph type="ftr" sz="quarter" idx="11"/>
          </p:nvPr>
        </p:nvSpPr>
        <p:spPr/>
        <p:txBody>
          <a:bodyPr/>
          <a:lstStyle/>
          <a:p>
            <a:r>
              <a:rPr lang="en-US"/>
              <a:t>EWRI Remote Sensing Task Committee</a:t>
            </a:r>
          </a:p>
        </p:txBody>
      </p:sp>
      <p:sp>
        <p:nvSpPr>
          <p:cNvPr id="4" name="Slide Number Placeholder 3">
            <a:extLst>
              <a:ext uri="{FF2B5EF4-FFF2-40B4-BE49-F238E27FC236}">
                <a16:creationId xmlns:a16="http://schemas.microsoft.com/office/drawing/2014/main" id="{8FDCD670-7A8F-88BD-8661-43DB51EC5940}"/>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417123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4062-88C4-4A40-9234-70EEC8B66D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B22391-F618-98B8-ECCC-3470E75BBE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ECBA26-838C-BF49-92F4-670B63587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708DE-2540-E861-B038-AB5F553E8C0A}"/>
              </a:ext>
            </a:extLst>
          </p:cNvPr>
          <p:cNvSpPr>
            <a:spLocks noGrp="1"/>
          </p:cNvSpPr>
          <p:nvPr>
            <p:ph type="dt" sz="half" idx="10"/>
          </p:nvPr>
        </p:nvSpPr>
        <p:spPr/>
        <p:txBody>
          <a:bodyPr/>
          <a:lstStyle/>
          <a:p>
            <a:r>
              <a:rPr lang="en-US"/>
              <a:t>May 22, 2023</a:t>
            </a:r>
          </a:p>
        </p:txBody>
      </p:sp>
      <p:sp>
        <p:nvSpPr>
          <p:cNvPr id="6" name="Footer Placeholder 5">
            <a:extLst>
              <a:ext uri="{FF2B5EF4-FFF2-40B4-BE49-F238E27FC236}">
                <a16:creationId xmlns:a16="http://schemas.microsoft.com/office/drawing/2014/main" id="{2B9E336A-EE43-1102-B5EA-A81ECC0B1E0F}"/>
              </a:ext>
            </a:extLst>
          </p:cNvPr>
          <p:cNvSpPr>
            <a:spLocks noGrp="1"/>
          </p:cNvSpPr>
          <p:nvPr>
            <p:ph type="ftr" sz="quarter" idx="11"/>
          </p:nvPr>
        </p:nvSpPr>
        <p:spPr/>
        <p:txBody>
          <a:bodyPr/>
          <a:lstStyle/>
          <a:p>
            <a:r>
              <a:rPr lang="en-US"/>
              <a:t>EWRI Remote Sensing Task Committee</a:t>
            </a:r>
          </a:p>
        </p:txBody>
      </p:sp>
      <p:sp>
        <p:nvSpPr>
          <p:cNvPr id="7" name="Slide Number Placeholder 6">
            <a:extLst>
              <a:ext uri="{FF2B5EF4-FFF2-40B4-BE49-F238E27FC236}">
                <a16:creationId xmlns:a16="http://schemas.microsoft.com/office/drawing/2014/main" id="{192FB622-2F9B-5ADB-B156-1A96AAAAA6AA}"/>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2104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7FA1-CD02-E1F5-F31C-5B3B6C8DA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6C071A-67D8-B787-AAE4-5D784BA72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1EEDDC-B8DA-A87A-5CA9-C353530DA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8998DA-5A8D-53A6-3200-A32B3B2D7E1D}"/>
              </a:ext>
            </a:extLst>
          </p:cNvPr>
          <p:cNvSpPr>
            <a:spLocks noGrp="1"/>
          </p:cNvSpPr>
          <p:nvPr>
            <p:ph type="dt" sz="half" idx="10"/>
          </p:nvPr>
        </p:nvSpPr>
        <p:spPr/>
        <p:txBody>
          <a:bodyPr/>
          <a:lstStyle/>
          <a:p>
            <a:r>
              <a:rPr lang="en-US"/>
              <a:t>May 22, 2023</a:t>
            </a:r>
          </a:p>
        </p:txBody>
      </p:sp>
      <p:sp>
        <p:nvSpPr>
          <p:cNvPr id="6" name="Footer Placeholder 5">
            <a:extLst>
              <a:ext uri="{FF2B5EF4-FFF2-40B4-BE49-F238E27FC236}">
                <a16:creationId xmlns:a16="http://schemas.microsoft.com/office/drawing/2014/main" id="{124ABA54-FBA2-7567-9950-458587E28FB9}"/>
              </a:ext>
            </a:extLst>
          </p:cNvPr>
          <p:cNvSpPr>
            <a:spLocks noGrp="1"/>
          </p:cNvSpPr>
          <p:nvPr>
            <p:ph type="ftr" sz="quarter" idx="11"/>
          </p:nvPr>
        </p:nvSpPr>
        <p:spPr/>
        <p:txBody>
          <a:bodyPr/>
          <a:lstStyle/>
          <a:p>
            <a:r>
              <a:rPr lang="en-US"/>
              <a:t>EWRI Remote Sensing Task Committee</a:t>
            </a:r>
          </a:p>
        </p:txBody>
      </p:sp>
      <p:sp>
        <p:nvSpPr>
          <p:cNvPr id="7" name="Slide Number Placeholder 6">
            <a:extLst>
              <a:ext uri="{FF2B5EF4-FFF2-40B4-BE49-F238E27FC236}">
                <a16:creationId xmlns:a16="http://schemas.microsoft.com/office/drawing/2014/main" id="{81258736-852C-33EF-F693-179D27E92013}"/>
              </a:ext>
            </a:extLst>
          </p:cNvPr>
          <p:cNvSpPr>
            <a:spLocks noGrp="1"/>
          </p:cNvSpPr>
          <p:nvPr>
            <p:ph type="sldNum" sz="quarter" idx="12"/>
          </p:nvPr>
        </p:nvSpPr>
        <p:spPr/>
        <p:txBody>
          <a:bodyPr/>
          <a:lstStyle/>
          <a:p>
            <a:fld id="{26F9663C-5B27-4144-977F-875F86C73738}" type="slidenum">
              <a:rPr lang="en-US" smtClean="0"/>
              <a:t>‹#›</a:t>
            </a:fld>
            <a:endParaRPr lang="en-US"/>
          </a:p>
        </p:txBody>
      </p:sp>
    </p:spTree>
    <p:extLst>
      <p:ext uri="{BB962C8B-B14F-4D97-AF65-F5344CB8AC3E}">
        <p14:creationId xmlns:p14="http://schemas.microsoft.com/office/powerpoint/2010/main" val="1618795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5D020-6E9D-FE84-EAA5-511BA8457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F4452-7871-0A56-3864-7E6A29BF4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E481A-1622-D4C6-F07D-BA30CFC89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May 22, 2023</a:t>
            </a:r>
          </a:p>
        </p:txBody>
      </p:sp>
      <p:sp>
        <p:nvSpPr>
          <p:cNvPr id="5" name="Footer Placeholder 4">
            <a:extLst>
              <a:ext uri="{FF2B5EF4-FFF2-40B4-BE49-F238E27FC236}">
                <a16:creationId xmlns:a16="http://schemas.microsoft.com/office/drawing/2014/main" id="{7E933B76-B1C1-9717-9AEA-C10835F3B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EWRI Remote Sensing Task Committee</a:t>
            </a:r>
          </a:p>
        </p:txBody>
      </p:sp>
      <p:sp>
        <p:nvSpPr>
          <p:cNvPr id="6" name="Slide Number Placeholder 5">
            <a:extLst>
              <a:ext uri="{FF2B5EF4-FFF2-40B4-BE49-F238E27FC236}">
                <a16:creationId xmlns:a16="http://schemas.microsoft.com/office/drawing/2014/main" id="{12C56ED0-5AFE-A60B-1502-E3114AC8E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9663C-5B27-4144-977F-875F86C73738}" type="slidenum">
              <a:rPr lang="en-US" smtClean="0"/>
              <a:t>‹#›</a:t>
            </a:fld>
            <a:endParaRPr lang="en-US"/>
          </a:p>
        </p:txBody>
      </p:sp>
    </p:spTree>
    <p:extLst>
      <p:ext uri="{BB962C8B-B14F-4D97-AF65-F5344CB8AC3E}">
        <p14:creationId xmlns:p14="http://schemas.microsoft.com/office/powerpoint/2010/main" val="766126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hyperlink" Target="http://earthscience.stackexchange.com/questions/7283/how-high-must-one-be-for-the-curvature-of-the-earth-to-be-visible-to-the-eye" TargetMode="Externa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earthscience.stackexchange.com/questions/7283/how-high-must-one-be-for-the-curvature-of-the-earth-to-be-visible-to-the-ey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earthscience.stackexchange.com/questions/7283/how-high-must-one-be-for-the-curvature-of-the-earth-to-be-visible-to-the-ey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tetratech.com/" TargetMode="External"/><Relationship Id="rId5" Type="http://schemas.openxmlformats.org/officeDocument/2006/relationships/hyperlink" Target="mailto:vamsi.sridharan@tetratech.com" TargetMode="External"/><Relationship Id="rId4" Type="http://schemas.openxmlformats.org/officeDocument/2006/relationships/hyperlink" Target="http://earthscience.stackexchange.com/questions/7283/how-high-must-one-be-for-the-curvature-of-the-earth-to-be-visible-to-the-ey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earthscience.stackexchange.com/questions/7283/how-high-must-one-be-for-the-curvature-of-the-earth-to-be-visible-to-the-ey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earthscience.stackexchange.com/questions/7283/how-high-must-one-be-for-the-curvature-of-the-earth-to-be-visible-to-the-ey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hyperlink" Target="https://sdgs.un.org/goals" TargetMode="External"/><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hyperlink" Target="http://earthscience.stackexchange.com/questions/7283/how-high-must-one-be-for-the-curvature-of-the-earth-to-be-visible-to-the-eye" TargetMode="External"/><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earthscience.stackexchange.com/questions/7283/how-high-must-one-be-for-the-curvature-of-the-earth-to-be-visible-to-the-ey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earthscience.stackexchange.com/questions/7283/how-high-must-one-be-for-the-curvature-of-the-earth-to-be-visible-to-the-ey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earthscience.stackexchange.com/questions/7283/how-high-must-one-be-for-the-curvature-of-the-earth-to-be-visible-to-the-ey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earthscience.stackexchange.com/questions/7283/how-high-must-one-be-for-the-curvature-of-the-earth-to-be-visible-to-the-ey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earthscience.stackexchange.com/questions/7283/how-high-must-one-be-for-the-curvature-of-the-earth-to-be-visible-to-the-ey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B97704F-B3F3-63E2-67F3-271088B535E6}"/>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503"/>
            <a:ext cx="12192000" cy="6857472"/>
          </a:xfrm>
          <a:prstGeom prst="rect">
            <a:avLst/>
          </a:prstGeom>
        </p:spPr>
      </p:pic>
      <p:sp>
        <p:nvSpPr>
          <p:cNvPr id="2" name="Title 1">
            <a:extLst>
              <a:ext uri="{FF2B5EF4-FFF2-40B4-BE49-F238E27FC236}">
                <a16:creationId xmlns:a16="http://schemas.microsoft.com/office/drawing/2014/main" id="{5B29BF51-387B-A280-4E47-9F948ECF1D35}"/>
              </a:ext>
            </a:extLst>
          </p:cNvPr>
          <p:cNvSpPr>
            <a:spLocks noGrp="1"/>
          </p:cNvSpPr>
          <p:nvPr>
            <p:ph type="ctrTitle"/>
          </p:nvPr>
        </p:nvSpPr>
        <p:spPr>
          <a:xfrm>
            <a:off x="0" y="-1503"/>
            <a:ext cx="5340927" cy="2387600"/>
          </a:xfrm>
        </p:spPr>
        <p:txBody>
          <a:bodyPr anchor="t">
            <a:normAutofit fontScale="90000"/>
          </a:bodyPr>
          <a:lstStyle/>
          <a:p>
            <a:pPr algn="l"/>
            <a:r>
              <a:rPr lang="en-US" sz="4400" dirty="0">
                <a:latin typeface="+mn-lt"/>
              </a:rPr>
              <a:t>Remote Sensing for Water Resources and Water Quality Modeling Applications</a:t>
            </a:r>
            <a:br>
              <a:rPr lang="en-US" sz="4000" b="0" i="0" dirty="0">
                <a:effectLst/>
                <a:latin typeface="Arial" panose="020B0604020202020204" pitchFamily="34" charset="0"/>
              </a:rPr>
            </a:br>
            <a:r>
              <a:rPr lang="en-US" sz="2700" b="0" i="0" dirty="0">
                <a:effectLst/>
                <a:latin typeface="Arial" panose="020B0604020202020204" pitchFamily="34" charset="0"/>
              </a:rPr>
              <a:t> </a:t>
            </a:r>
            <a:br>
              <a:rPr lang="en-US" sz="2700" b="0" i="0" dirty="0">
                <a:effectLst/>
                <a:latin typeface="Arial" panose="020B0604020202020204" pitchFamily="34" charset="0"/>
              </a:rPr>
            </a:br>
            <a:br>
              <a:rPr lang="en-US" sz="4000" b="0" i="0" dirty="0">
                <a:effectLst/>
                <a:latin typeface="Arial" panose="020B0604020202020204" pitchFamily="34" charset="0"/>
              </a:rPr>
            </a:br>
            <a:r>
              <a:rPr lang="en-US" sz="3100" b="0" i="0" dirty="0">
                <a:effectLst/>
                <a:latin typeface="Arial" panose="020B0604020202020204" pitchFamily="34" charset="0"/>
              </a:rPr>
              <a:t>Concluding Remarks</a:t>
            </a:r>
            <a:endParaRPr lang="en-US" sz="3100" dirty="0"/>
          </a:p>
        </p:txBody>
      </p:sp>
      <p:sp>
        <p:nvSpPr>
          <p:cNvPr id="3" name="Subtitle 2">
            <a:extLst>
              <a:ext uri="{FF2B5EF4-FFF2-40B4-BE49-F238E27FC236}">
                <a16:creationId xmlns:a16="http://schemas.microsoft.com/office/drawing/2014/main" id="{40E5BDCB-EC28-9948-7CAC-0B57830E7BBC}"/>
              </a:ext>
            </a:extLst>
          </p:cNvPr>
          <p:cNvSpPr>
            <a:spLocks noGrp="1"/>
          </p:cNvSpPr>
          <p:nvPr>
            <p:ph type="subTitle" idx="1"/>
          </p:nvPr>
        </p:nvSpPr>
        <p:spPr>
          <a:xfrm>
            <a:off x="6846" y="3926864"/>
            <a:ext cx="4921624" cy="1647435"/>
          </a:xfrm>
        </p:spPr>
        <p:txBody>
          <a:bodyPr>
            <a:normAutofit/>
          </a:bodyPr>
          <a:lstStyle/>
          <a:p>
            <a:pPr algn="l"/>
            <a:r>
              <a:rPr lang="en-US" sz="2000" dirty="0"/>
              <a:t>Vamsi Krishna Sridharan</a:t>
            </a:r>
          </a:p>
          <a:p>
            <a:pPr algn="l"/>
            <a:endParaRPr lang="en-US" sz="2000" dirty="0"/>
          </a:p>
          <a:p>
            <a:pPr algn="l"/>
            <a:r>
              <a:rPr lang="en-US" sz="2000" dirty="0"/>
              <a:t>May 18, 2025</a:t>
            </a:r>
          </a:p>
          <a:p>
            <a:pPr algn="l"/>
            <a:r>
              <a:rPr lang="en-US" sz="2000" dirty="0"/>
              <a:t>Anchorage, AK</a:t>
            </a:r>
          </a:p>
        </p:txBody>
      </p:sp>
      <p:pic>
        <p:nvPicPr>
          <p:cNvPr id="4" name="Picture 2">
            <a:extLst>
              <a:ext uri="{FF2B5EF4-FFF2-40B4-BE49-F238E27FC236}">
                <a16:creationId xmlns:a16="http://schemas.microsoft.com/office/drawing/2014/main" id="{DD950476-5457-980A-EE63-F2886F1B5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049" y="67001"/>
            <a:ext cx="981651" cy="11414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088F700-0687-A723-F3DB-3E6ED6AB68C3}"/>
              </a:ext>
            </a:extLst>
          </p:cNvPr>
          <p:cNvGrpSpPr/>
          <p:nvPr/>
        </p:nvGrpSpPr>
        <p:grpSpPr>
          <a:xfrm>
            <a:off x="136191" y="5667559"/>
            <a:ext cx="3030002" cy="1095150"/>
            <a:chOff x="0" y="5529479"/>
            <a:chExt cx="3030002" cy="1095150"/>
          </a:xfrm>
        </p:grpSpPr>
        <p:pic>
          <p:nvPicPr>
            <p:cNvPr id="13" name="Picture 12">
              <a:extLst>
                <a:ext uri="{FF2B5EF4-FFF2-40B4-BE49-F238E27FC236}">
                  <a16:creationId xmlns:a16="http://schemas.microsoft.com/office/drawing/2014/main" id="{9352B297-D2A1-FDC9-6006-6BB946A718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541" t="19581" r="7541" b="19633"/>
            <a:stretch/>
          </p:blipFill>
          <p:spPr>
            <a:xfrm>
              <a:off x="0" y="5529479"/>
              <a:ext cx="3030002" cy="836264"/>
            </a:xfrm>
            <a:prstGeom prst="rect">
              <a:avLst/>
            </a:prstGeom>
          </p:spPr>
        </p:pic>
        <p:pic>
          <p:nvPicPr>
            <p:cNvPr id="14" name="Picture 13">
              <a:extLst>
                <a:ext uri="{FF2B5EF4-FFF2-40B4-BE49-F238E27FC236}">
                  <a16:creationId xmlns:a16="http://schemas.microsoft.com/office/drawing/2014/main" id="{5B3B10F1-4A72-BC5B-695B-119BE05BA30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71" y="6367188"/>
              <a:ext cx="2966931" cy="257441"/>
            </a:xfrm>
            <a:prstGeom prst="rect">
              <a:avLst/>
            </a:prstGeom>
          </p:spPr>
        </p:pic>
      </p:grpSp>
      <p:pic>
        <p:nvPicPr>
          <p:cNvPr id="16" name="Picture 15">
            <a:extLst>
              <a:ext uri="{FF2B5EF4-FFF2-40B4-BE49-F238E27FC236}">
                <a16:creationId xmlns:a16="http://schemas.microsoft.com/office/drawing/2014/main" id="{01A04015-D396-414C-EE1F-497FD57D5C9D}"/>
              </a:ext>
            </a:extLst>
          </p:cNvPr>
          <p:cNvPicPr>
            <a:picLocks noChangeAspect="1"/>
          </p:cNvPicPr>
          <p:nvPr/>
        </p:nvPicPr>
        <p:blipFill>
          <a:blip r:embed="rId8"/>
          <a:stretch>
            <a:fillRect/>
          </a:stretch>
        </p:blipFill>
        <p:spPr>
          <a:xfrm>
            <a:off x="6225689" y="1806000"/>
            <a:ext cx="2752725" cy="2381250"/>
          </a:xfrm>
          <a:prstGeom prst="rect">
            <a:avLst/>
          </a:prstGeom>
        </p:spPr>
      </p:pic>
      <p:pic>
        <p:nvPicPr>
          <p:cNvPr id="18" name="Picture 17">
            <a:extLst>
              <a:ext uri="{FF2B5EF4-FFF2-40B4-BE49-F238E27FC236}">
                <a16:creationId xmlns:a16="http://schemas.microsoft.com/office/drawing/2014/main" id="{60207329-ABD8-67FB-4803-5463D125EB35}"/>
              </a:ext>
            </a:extLst>
          </p:cNvPr>
          <p:cNvPicPr>
            <a:picLocks noChangeAspect="1"/>
          </p:cNvPicPr>
          <p:nvPr/>
        </p:nvPicPr>
        <p:blipFill>
          <a:blip r:embed="rId9"/>
          <a:stretch>
            <a:fillRect/>
          </a:stretch>
        </p:blipFill>
        <p:spPr>
          <a:xfrm>
            <a:off x="9169357" y="1825050"/>
            <a:ext cx="2981325" cy="2343150"/>
          </a:xfrm>
          <a:prstGeom prst="rect">
            <a:avLst/>
          </a:prstGeom>
        </p:spPr>
      </p:pic>
      <p:pic>
        <p:nvPicPr>
          <p:cNvPr id="20" name="Picture 19">
            <a:extLst>
              <a:ext uri="{FF2B5EF4-FFF2-40B4-BE49-F238E27FC236}">
                <a16:creationId xmlns:a16="http://schemas.microsoft.com/office/drawing/2014/main" id="{351C32C4-7C44-E4D7-2EC5-5788F5DE9604}"/>
              </a:ext>
            </a:extLst>
          </p:cNvPr>
          <p:cNvPicPr>
            <a:picLocks noChangeAspect="1"/>
          </p:cNvPicPr>
          <p:nvPr/>
        </p:nvPicPr>
        <p:blipFill>
          <a:blip r:embed="rId10"/>
          <a:stretch>
            <a:fillRect/>
          </a:stretch>
        </p:blipFill>
        <p:spPr>
          <a:xfrm>
            <a:off x="6226133" y="4362409"/>
            <a:ext cx="2752282" cy="2400300"/>
          </a:xfrm>
          <a:prstGeom prst="rect">
            <a:avLst/>
          </a:prstGeom>
        </p:spPr>
      </p:pic>
      <p:pic>
        <p:nvPicPr>
          <p:cNvPr id="25" name="Picture 24">
            <a:extLst>
              <a:ext uri="{FF2B5EF4-FFF2-40B4-BE49-F238E27FC236}">
                <a16:creationId xmlns:a16="http://schemas.microsoft.com/office/drawing/2014/main" id="{9F66B629-E33B-85B8-7E1C-1056202CCCFE}"/>
              </a:ext>
            </a:extLst>
          </p:cNvPr>
          <p:cNvPicPr>
            <a:picLocks noChangeAspect="1"/>
          </p:cNvPicPr>
          <p:nvPr/>
        </p:nvPicPr>
        <p:blipFill>
          <a:blip r:embed="rId11"/>
          <a:stretch>
            <a:fillRect/>
          </a:stretch>
        </p:blipFill>
        <p:spPr>
          <a:xfrm>
            <a:off x="9169357" y="4362409"/>
            <a:ext cx="2952750" cy="2390775"/>
          </a:xfrm>
          <a:prstGeom prst="rect">
            <a:avLst/>
          </a:prstGeom>
        </p:spPr>
      </p:pic>
      <p:pic>
        <p:nvPicPr>
          <p:cNvPr id="26" name="Picture 25">
            <a:extLst>
              <a:ext uri="{FF2B5EF4-FFF2-40B4-BE49-F238E27FC236}">
                <a16:creationId xmlns:a16="http://schemas.microsoft.com/office/drawing/2014/main" id="{D78200A8-F2C0-F28D-9381-7C4B6BFF3317}"/>
              </a:ext>
            </a:extLst>
          </p:cNvPr>
          <p:cNvPicPr>
            <a:picLocks noChangeAspect="1"/>
          </p:cNvPicPr>
          <p:nvPr/>
        </p:nvPicPr>
        <p:blipFill>
          <a:blip r:embed="rId12"/>
          <a:stretch>
            <a:fillRect/>
          </a:stretch>
        </p:blipFill>
        <p:spPr>
          <a:xfrm>
            <a:off x="7681610" y="806969"/>
            <a:ext cx="1245518" cy="622759"/>
          </a:xfrm>
          <a:prstGeom prst="rect">
            <a:avLst/>
          </a:prstGeom>
        </p:spPr>
      </p:pic>
      <p:pic>
        <p:nvPicPr>
          <p:cNvPr id="27" name="Picture 26">
            <a:extLst>
              <a:ext uri="{FF2B5EF4-FFF2-40B4-BE49-F238E27FC236}">
                <a16:creationId xmlns:a16="http://schemas.microsoft.com/office/drawing/2014/main" id="{12811E45-2908-7F2A-8903-F3C8C02DB1D7}"/>
              </a:ext>
            </a:extLst>
          </p:cNvPr>
          <p:cNvPicPr>
            <a:picLocks noChangeAspect="1"/>
          </p:cNvPicPr>
          <p:nvPr/>
        </p:nvPicPr>
        <p:blipFill>
          <a:blip r:embed="rId13"/>
          <a:stretch>
            <a:fillRect/>
          </a:stretch>
        </p:blipFill>
        <p:spPr>
          <a:xfrm>
            <a:off x="6225689" y="138772"/>
            <a:ext cx="1108277" cy="631993"/>
          </a:xfrm>
          <a:prstGeom prst="rect">
            <a:avLst/>
          </a:prstGeom>
        </p:spPr>
      </p:pic>
      <p:pic>
        <p:nvPicPr>
          <p:cNvPr id="29" name="Picture 28">
            <a:extLst>
              <a:ext uri="{FF2B5EF4-FFF2-40B4-BE49-F238E27FC236}">
                <a16:creationId xmlns:a16="http://schemas.microsoft.com/office/drawing/2014/main" id="{DD412CA9-42C1-0FF2-C8F6-918EFE11A182}"/>
              </a:ext>
            </a:extLst>
          </p:cNvPr>
          <p:cNvPicPr>
            <a:picLocks noChangeAspect="1"/>
          </p:cNvPicPr>
          <p:nvPr/>
        </p:nvPicPr>
        <p:blipFill>
          <a:blip r:embed="rId14"/>
          <a:stretch>
            <a:fillRect/>
          </a:stretch>
        </p:blipFill>
        <p:spPr>
          <a:xfrm>
            <a:off x="11065304" y="806969"/>
            <a:ext cx="1085378" cy="641420"/>
          </a:xfrm>
          <a:prstGeom prst="rect">
            <a:avLst/>
          </a:prstGeom>
        </p:spPr>
      </p:pic>
      <p:pic>
        <p:nvPicPr>
          <p:cNvPr id="31" name="Picture 30">
            <a:extLst>
              <a:ext uri="{FF2B5EF4-FFF2-40B4-BE49-F238E27FC236}">
                <a16:creationId xmlns:a16="http://schemas.microsoft.com/office/drawing/2014/main" id="{0967F24E-3E19-46C3-5FF3-91A65300328E}"/>
              </a:ext>
            </a:extLst>
          </p:cNvPr>
          <p:cNvPicPr>
            <a:picLocks noChangeAspect="1"/>
          </p:cNvPicPr>
          <p:nvPr/>
        </p:nvPicPr>
        <p:blipFill>
          <a:blip r:embed="rId15"/>
          <a:stretch>
            <a:fillRect/>
          </a:stretch>
        </p:blipFill>
        <p:spPr>
          <a:xfrm>
            <a:off x="9169357" y="137496"/>
            <a:ext cx="1201236" cy="622758"/>
          </a:xfrm>
          <a:prstGeom prst="rect">
            <a:avLst/>
          </a:prstGeom>
        </p:spPr>
      </p:pic>
    </p:spTree>
    <p:extLst>
      <p:ext uri="{BB962C8B-B14F-4D97-AF65-F5344CB8AC3E}">
        <p14:creationId xmlns:p14="http://schemas.microsoft.com/office/powerpoint/2010/main" val="119301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07A0B-62A9-54BD-1B19-A0AEA3FAD798}"/>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1"/>
            <a:ext cx="12185154" cy="761717"/>
          </a:xfrm>
        </p:spPr>
        <p:txBody>
          <a:bodyPr>
            <a:normAutofit/>
          </a:bodyPr>
          <a:lstStyle/>
          <a:p>
            <a:r>
              <a:rPr lang="en-US" sz="3600" dirty="0">
                <a:latin typeface="Arial" panose="020B0604020202020204" pitchFamily="34" charset="0"/>
                <a:cs typeface="Arial" panose="020B0604020202020204" pitchFamily="34" charset="0"/>
              </a:rPr>
              <a:t>Remote sensing for non-traditional impairments</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a:t>EWRI World Environmental &amp; Water Resources Congress</a:t>
            </a:r>
            <a:endParaRPr lang="en-US" dirty="0"/>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10</a:t>
            </a:fld>
            <a:endParaRPr lang="en-US"/>
          </a:p>
        </p:txBody>
      </p:sp>
      <p:sp>
        <p:nvSpPr>
          <p:cNvPr id="15" name="TextBox 14">
            <a:extLst>
              <a:ext uri="{FF2B5EF4-FFF2-40B4-BE49-F238E27FC236}">
                <a16:creationId xmlns:a16="http://schemas.microsoft.com/office/drawing/2014/main" id="{3C08A2E7-D6A9-306A-F173-12C04AA70E3C}"/>
              </a:ext>
            </a:extLst>
          </p:cNvPr>
          <p:cNvSpPr txBox="1"/>
          <p:nvPr/>
        </p:nvSpPr>
        <p:spPr>
          <a:xfrm>
            <a:off x="43161" y="897715"/>
            <a:ext cx="707647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Microplastics using RADAR wind field and ocean roughness deficit</a:t>
            </a:r>
          </a:p>
          <a:p>
            <a:pPr marL="285750" indent="-285750">
              <a:buFont typeface="Arial" panose="020B0604020202020204" pitchFamily="34" charset="0"/>
              <a:buChar char="•"/>
            </a:pPr>
            <a:r>
              <a:rPr lang="en-US" sz="2400" dirty="0"/>
              <a:t>Microplastics using SAR coupled with striated ocean smoothness, no corresponding shipping, and bacterial activity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Heavy metals using hyperspectral reflectance correlated with environmental factors</a:t>
            </a:r>
          </a:p>
          <a:p>
            <a:pPr marL="742950" lvl="1"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80021BB8-A71E-F2D0-B2F4-D6803ECBBEAA}"/>
              </a:ext>
            </a:extLst>
          </p:cNvPr>
          <p:cNvSpPr txBox="1"/>
          <p:nvPr/>
        </p:nvSpPr>
        <p:spPr>
          <a:xfrm>
            <a:off x="294085" y="5512467"/>
            <a:ext cx="3622595" cy="707886"/>
          </a:xfrm>
          <a:prstGeom prst="rect">
            <a:avLst/>
          </a:prstGeom>
          <a:noFill/>
        </p:spPr>
        <p:txBody>
          <a:bodyPr wrap="none" rtlCol="0">
            <a:spAutoFit/>
          </a:bodyPr>
          <a:lstStyle/>
          <a:p>
            <a:r>
              <a:rPr lang="en-US" sz="2000" dirty="0"/>
              <a:t>Sources: </a:t>
            </a:r>
            <a:r>
              <a:rPr lang="en-US" sz="2000" dirty="0" err="1"/>
              <a:t>Davaasuren</a:t>
            </a:r>
            <a:r>
              <a:rPr lang="en-US" sz="2000" dirty="0"/>
              <a:t> et al. 2018; </a:t>
            </a:r>
          </a:p>
          <a:p>
            <a:r>
              <a:rPr lang="en-US" sz="2000" dirty="0"/>
              <a:t>Evans and </a:t>
            </a:r>
            <a:r>
              <a:rPr lang="en-US" sz="2000" dirty="0" err="1"/>
              <a:t>Ruf</a:t>
            </a:r>
            <a:r>
              <a:rPr lang="en-US" sz="2000" dirty="0"/>
              <a:t> 2022 </a:t>
            </a:r>
          </a:p>
        </p:txBody>
      </p:sp>
      <p:pic>
        <p:nvPicPr>
          <p:cNvPr id="11" name="Picture 10">
            <a:extLst>
              <a:ext uri="{FF2B5EF4-FFF2-40B4-BE49-F238E27FC236}">
                <a16:creationId xmlns:a16="http://schemas.microsoft.com/office/drawing/2014/main" id="{B093622C-C026-3F2D-E70B-3E3476B1C01A}"/>
              </a:ext>
            </a:extLst>
          </p:cNvPr>
          <p:cNvPicPr>
            <a:picLocks noChangeAspect="1"/>
          </p:cNvPicPr>
          <p:nvPr/>
        </p:nvPicPr>
        <p:blipFill>
          <a:blip r:embed="rId5"/>
          <a:stretch>
            <a:fillRect/>
          </a:stretch>
        </p:blipFill>
        <p:spPr>
          <a:xfrm>
            <a:off x="8058151" y="662555"/>
            <a:ext cx="3690638" cy="2527441"/>
          </a:xfrm>
          <a:prstGeom prst="rect">
            <a:avLst/>
          </a:prstGeom>
        </p:spPr>
      </p:pic>
      <p:pic>
        <p:nvPicPr>
          <p:cNvPr id="13" name="Picture 12">
            <a:extLst>
              <a:ext uri="{FF2B5EF4-FFF2-40B4-BE49-F238E27FC236}">
                <a16:creationId xmlns:a16="http://schemas.microsoft.com/office/drawing/2014/main" id="{F172B02D-39B5-AA25-B930-E260CD1C7DB3}"/>
              </a:ext>
            </a:extLst>
          </p:cNvPr>
          <p:cNvPicPr>
            <a:picLocks noChangeAspect="1"/>
          </p:cNvPicPr>
          <p:nvPr/>
        </p:nvPicPr>
        <p:blipFill>
          <a:blip r:embed="rId6"/>
          <a:stretch>
            <a:fillRect/>
          </a:stretch>
        </p:blipFill>
        <p:spPr>
          <a:xfrm>
            <a:off x="7658101" y="3189996"/>
            <a:ext cx="4490738" cy="3194992"/>
          </a:xfrm>
          <a:prstGeom prst="rect">
            <a:avLst/>
          </a:prstGeom>
        </p:spPr>
      </p:pic>
    </p:spTree>
    <p:extLst>
      <p:ext uri="{BB962C8B-B14F-4D97-AF65-F5344CB8AC3E}">
        <p14:creationId xmlns:p14="http://schemas.microsoft.com/office/powerpoint/2010/main" val="185152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942A6-6D37-B403-24B6-0A1AC36759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D10EFB-F21D-E6DA-A55D-A2610417D752}"/>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28"/>
            <a:ext cx="12192000" cy="6857472"/>
          </a:xfrm>
          <a:prstGeom prst="rect">
            <a:avLst/>
          </a:prstGeom>
        </p:spPr>
      </p:pic>
      <p:sp>
        <p:nvSpPr>
          <p:cNvPr id="2" name="Title 1">
            <a:extLst>
              <a:ext uri="{FF2B5EF4-FFF2-40B4-BE49-F238E27FC236}">
                <a16:creationId xmlns:a16="http://schemas.microsoft.com/office/drawing/2014/main" id="{7963A9E2-F7F0-382F-32B7-9A7950A980FA}"/>
              </a:ext>
            </a:extLst>
          </p:cNvPr>
          <p:cNvSpPr>
            <a:spLocks noGrp="1"/>
          </p:cNvSpPr>
          <p:nvPr>
            <p:ph type="title"/>
          </p:nvPr>
        </p:nvSpPr>
        <p:spPr>
          <a:xfrm>
            <a:off x="6846" y="1"/>
            <a:ext cx="12185154" cy="1145115"/>
          </a:xfrm>
        </p:spPr>
        <p:txBody>
          <a:bodyPr>
            <a:normAutofit/>
          </a:bodyPr>
          <a:lstStyle/>
          <a:p>
            <a:r>
              <a:rPr lang="en-US" sz="3600" dirty="0">
                <a:latin typeface="Arial" panose="020B0604020202020204" pitchFamily="34" charset="0"/>
                <a:cs typeface="Arial" panose="020B0604020202020204" pitchFamily="34" charset="0"/>
              </a:rPr>
              <a:t>Remote sensing for coupled </a:t>
            </a:r>
            <a:r>
              <a:rPr lang="en-US" sz="3600" dirty="0" err="1">
                <a:latin typeface="Arial" panose="020B0604020202020204" pitchFamily="34" charset="0"/>
                <a:cs typeface="Arial" panose="020B0604020202020204" pitchFamily="34" charset="0"/>
              </a:rPr>
              <a:t>topobathymetry</a:t>
            </a:r>
            <a:r>
              <a:rPr lang="en-US" sz="3600" dirty="0">
                <a:latin typeface="Arial" panose="020B0604020202020204" pitchFamily="34" charset="0"/>
                <a:cs typeface="Arial" panose="020B0604020202020204" pitchFamily="34" charset="0"/>
              </a:rPr>
              <a:t>, and terrestrial ecosystem and benthic substrate mapping</a:t>
            </a:r>
          </a:p>
        </p:txBody>
      </p:sp>
      <p:sp>
        <p:nvSpPr>
          <p:cNvPr id="5" name="Date Placeholder 4">
            <a:extLst>
              <a:ext uri="{FF2B5EF4-FFF2-40B4-BE49-F238E27FC236}">
                <a16:creationId xmlns:a16="http://schemas.microsoft.com/office/drawing/2014/main" id="{E53C791C-BBE0-66BA-A15B-C82141148D46}"/>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87E0C036-2206-2DC7-9744-98DF31B3D678}"/>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18BB653E-5324-6FD5-25CC-337C98AE72F9}"/>
              </a:ext>
            </a:extLst>
          </p:cNvPr>
          <p:cNvSpPr>
            <a:spLocks noGrp="1"/>
          </p:cNvSpPr>
          <p:nvPr>
            <p:ph type="sldNum" sz="quarter" idx="12"/>
          </p:nvPr>
        </p:nvSpPr>
        <p:spPr/>
        <p:txBody>
          <a:bodyPr/>
          <a:lstStyle/>
          <a:p>
            <a:fld id="{26F9663C-5B27-4144-977F-875F86C73738}" type="slidenum">
              <a:rPr lang="en-US" smtClean="0"/>
              <a:t>11</a:t>
            </a:fld>
            <a:endParaRPr lang="en-US"/>
          </a:p>
        </p:txBody>
      </p:sp>
      <p:pic>
        <p:nvPicPr>
          <p:cNvPr id="1043" name="Picture 19" descr="A black box with a blue light&#10;&#10;Description automatically generated">
            <a:extLst>
              <a:ext uri="{FF2B5EF4-FFF2-40B4-BE49-F238E27FC236}">
                <a16:creationId xmlns:a16="http://schemas.microsoft.com/office/drawing/2014/main" id="{9717F756-89E9-D062-0794-BC149D3B1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8532" y="1086368"/>
            <a:ext cx="1514936" cy="1721092"/>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A small airplane on a sandy beach&#10;&#10;Description automatically generated">
            <a:extLst>
              <a:ext uri="{FF2B5EF4-FFF2-40B4-BE49-F238E27FC236}">
                <a16:creationId xmlns:a16="http://schemas.microsoft.com/office/drawing/2014/main" id="{3D8B33C7-3ADC-996E-5217-B1881CA79D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6" y="1145116"/>
            <a:ext cx="3633026" cy="16623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77230484-2C7C-C2AD-64B1-F4505DC2530E}"/>
              </a:ext>
            </a:extLst>
          </p:cNvPr>
          <p:cNvSpPr txBox="1"/>
          <p:nvPr/>
        </p:nvSpPr>
        <p:spPr>
          <a:xfrm>
            <a:off x="4239079" y="1144271"/>
            <a:ext cx="1265301"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ea typeface="Source Sans Pro"/>
              </a:rPr>
              <a:t>C</a:t>
            </a:r>
            <a:r>
              <a:rPr lang="en-US" dirty="0">
                <a:ea typeface="Source Sans Pro"/>
              </a:rPr>
              <a:t>oastal</a:t>
            </a:r>
          </a:p>
          <a:p>
            <a:r>
              <a:rPr lang="en-US" b="1" u="sng" dirty="0">
                <a:ea typeface="Source Sans Pro"/>
              </a:rPr>
              <a:t>Z</a:t>
            </a:r>
            <a:r>
              <a:rPr lang="en-US" dirty="0">
                <a:ea typeface="Source Sans Pro"/>
              </a:rPr>
              <a:t>one</a:t>
            </a:r>
          </a:p>
          <a:p>
            <a:r>
              <a:rPr lang="en-US" b="1" u="sng" dirty="0">
                <a:ea typeface="Source Sans Pro"/>
              </a:rPr>
              <a:t>M</a:t>
            </a:r>
            <a:r>
              <a:rPr lang="en-US" dirty="0">
                <a:ea typeface="Source Sans Pro"/>
              </a:rPr>
              <a:t>apping</a:t>
            </a:r>
          </a:p>
          <a:p>
            <a:r>
              <a:rPr lang="en-US" b="1" u="sng" dirty="0">
                <a:ea typeface="Source Sans Pro"/>
              </a:rPr>
              <a:t>I</a:t>
            </a:r>
            <a:r>
              <a:rPr lang="en-US" dirty="0">
                <a:ea typeface="Source Sans Pro"/>
              </a:rPr>
              <a:t>maging</a:t>
            </a:r>
          </a:p>
          <a:p>
            <a:r>
              <a:rPr lang="en-US" b="1" u="sng" dirty="0">
                <a:ea typeface="Source Sans Pro"/>
              </a:rPr>
              <a:t>L</a:t>
            </a:r>
            <a:r>
              <a:rPr lang="en-US" dirty="0">
                <a:ea typeface="Source Sans Pro"/>
              </a:rPr>
              <a:t>idar </a:t>
            </a:r>
          </a:p>
          <a:p>
            <a:r>
              <a:rPr lang="en-US" i="1" dirty="0" err="1">
                <a:ea typeface="Source Sans Pro"/>
              </a:rPr>
              <a:t>SuperNova</a:t>
            </a:r>
            <a:endParaRPr lang="en-US" i="1" dirty="0"/>
          </a:p>
        </p:txBody>
      </p:sp>
      <p:pic>
        <p:nvPicPr>
          <p:cNvPr id="12" name="Picture 11">
            <a:extLst>
              <a:ext uri="{FF2B5EF4-FFF2-40B4-BE49-F238E27FC236}">
                <a16:creationId xmlns:a16="http://schemas.microsoft.com/office/drawing/2014/main" id="{5A40524B-9C34-4D2A-FC18-3DFB6D2CF0E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0476" y="2974185"/>
            <a:ext cx="7595200" cy="3232942"/>
          </a:xfrm>
          <a:prstGeom prst="rect">
            <a:avLst/>
          </a:prstGeom>
        </p:spPr>
      </p:pic>
      <p:pic>
        <p:nvPicPr>
          <p:cNvPr id="15" name="Picture 14">
            <a:extLst>
              <a:ext uri="{FF2B5EF4-FFF2-40B4-BE49-F238E27FC236}">
                <a16:creationId xmlns:a16="http://schemas.microsoft.com/office/drawing/2014/main" id="{9EDB33ED-CC8C-B435-F387-5EAA8FEDC540}"/>
              </a:ext>
            </a:extLst>
          </p:cNvPr>
          <p:cNvPicPr>
            <a:picLocks noChangeAspect="1"/>
          </p:cNvPicPr>
          <p:nvPr/>
        </p:nvPicPr>
        <p:blipFill>
          <a:blip r:embed="rId8">
            <a:clrChange>
              <a:clrFrom>
                <a:srgbClr val="FFFFFF"/>
              </a:clrFrom>
              <a:clrTo>
                <a:srgbClr val="FFFFFF">
                  <a:alpha val="0"/>
                </a:srgbClr>
              </a:clrTo>
            </a:clrChange>
          </a:blip>
          <a:srcRect l="68647"/>
          <a:stretch/>
        </p:blipFill>
        <p:spPr>
          <a:xfrm>
            <a:off x="8842623" y="4663878"/>
            <a:ext cx="2710680" cy="1692472"/>
          </a:xfrm>
          <a:prstGeom prst="rect">
            <a:avLst/>
          </a:prstGeom>
        </p:spPr>
      </p:pic>
      <p:pic>
        <p:nvPicPr>
          <p:cNvPr id="16" name="Picture 15">
            <a:extLst>
              <a:ext uri="{FF2B5EF4-FFF2-40B4-BE49-F238E27FC236}">
                <a16:creationId xmlns:a16="http://schemas.microsoft.com/office/drawing/2014/main" id="{AACADB6C-4002-7EA7-BBD2-8C3CD747226E}"/>
              </a:ext>
            </a:extLst>
          </p:cNvPr>
          <p:cNvPicPr>
            <a:picLocks noChangeAspect="1"/>
          </p:cNvPicPr>
          <p:nvPr/>
        </p:nvPicPr>
        <p:blipFill>
          <a:blip r:embed="rId8">
            <a:clrChange>
              <a:clrFrom>
                <a:srgbClr val="FFFFFF"/>
              </a:clrFrom>
              <a:clrTo>
                <a:srgbClr val="FFFFFF">
                  <a:alpha val="0"/>
                </a:srgbClr>
              </a:clrTo>
            </a:clrChange>
          </a:blip>
          <a:srcRect l="37392" r="33528"/>
          <a:stretch/>
        </p:blipFill>
        <p:spPr>
          <a:xfrm>
            <a:off x="8940874" y="2916788"/>
            <a:ext cx="2514179" cy="1692472"/>
          </a:xfrm>
          <a:prstGeom prst="rect">
            <a:avLst/>
          </a:prstGeom>
        </p:spPr>
      </p:pic>
      <p:pic>
        <p:nvPicPr>
          <p:cNvPr id="17" name="Picture 16">
            <a:extLst>
              <a:ext uri="{FF2B5EF4-FFF2-40B4-BE49-F238E27FC236}">
                <a16:creationId xmlns:a16="http://schemas.microsoft.com/office/drawing/2014/main" id="{1105C16C-4123-E4B4-6066-2ECDF202D42D}"/>
              </a:ext>
            </a:extLst>
          </p:cNvPr>
          <p:cNvPicPr>
            <a:picLocks noChangeAspect="1"/>
          </p:cNvPicPr>
          <p:nvPr/>
        </p:nvPicPr>
        <p:blipFill>
          <a:blip r:embed="rId8">
            <a:clrChange>
              <a:clrFrom>
                <a:srgbClr val="FFFFFF"/>
              </a:clrFrom>
              <a:clrTo>
                <a:srgbClr val="FFFFFF">
                  <a:alpha val="0"/>
                </a:srgbClr>
              </a:clrTo>
            </a:clrChange>
          </a:blip>
          <a:srcRect r="64945"/>
          <a:stretch/>
        </p:blipFill>
        <p:spPr>
          <a:xfrm>
            <a:off x="8682611" y="1174088"/>
            <a:ext cx="3030707" cy="1692472"/>
          </a:xfrm>
          <a:prstGeom prst="rect">
            <a:avLst/>
          </a:prstGeom>
        </p:spPr>
      </p:pic>
    </p:spTree>
    <p:extLst>
      <p:ext uri="{BB962C8B-B14F-4D97-AF65-F5344CB8AC3E}">
        <p14:creationId xmlns:p14="http://schemas.microsoft.com/office/powerpoint/2010/main" val="2226600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CACF7-65CD-CBD1-7DD0-058822D18A2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E9FD0-1F9D-A02B-3A61-F26F5B658431}"/>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1E4E8F18-4B0F-D5A3-A07E-EC0357E0B480}"/>
              </a:ext>
            </a:extLst>
          </p:cNvPr>
          <p:cNvSpPr>
            <a:spLocks noGrp="1"/>
          </p:cNvSpPr>
          <p:nvPr>
            <p:ph type="title"/>
          </p:nvPr>
        </p:nvSpPr>
        <p:spPr>
          <a:xfrm>
            <a:off x="6846" y="1"/>
            <a:ext cx="12185154" cy="1145115"/>
          </a:xfrm>
        </p:spPr>
        <p:txBody>
          <a:bodyPr>
            <a:normAutofit/>
          </a:bodyPr>
          <a:lstStyle/>
          <a:p>
            <a:pPr>
              <a:lnSpc>
                <a:spcPct val="70000"/>
              </a:lnSpc>
            </a:pPr>
            <a:r>
              <a:rPr lang="en-US" sz="3600" b="1" dirty="0">
                <a:solidFill>
                  <a:srgbClr val="1A1A1A"/>
                </a:solidFill>
                <a:latin typeface="Mulish"/>
              </a:rPr>
              <a:t>Remote Sensing Applications for TMDL Modeling Task Committee</a:t>
            </a:r>
          </a:p>
        </p:txBody>
      </p:sp>
      <p:sp>
        <p:nvSpPr>
          <p:cNvPr id="5" name="Date Placeholder 4">
            <a:extLst>
              <a:ext uri="{FF2B5EF4-FFF2-40B4-BE49-F238E27FC236}">
                <a16:creationId xmlns:a16="http://schemas.microsoft.com/office/drawing/2014/main" id="{0D873C1C-E952-47A7-6D18-86EB1D3C1764}"/>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2FF078D0-A32D-0F02-8332-D1DE01EB24E5}"/>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1F3EABE7-A39C-CC54-8ED9-20A3142F6255}"/>
              </a:ext>
            </a:extLst>
          </p:cNvPr>
          <p:cNvSpPr>
            <a:spLocks noGrp="1"/>
          </p:cNvSpPr>
          <p:nvPr>
            <p:ph type="sldNum" sz="quarter" idx="12"/>
          </p:nvPr>
        </p:nvSpPr>
        <p:spPr/>
        <p:txBody>
          <a:bodyPr/>
          <a:lstStyle/>
          <a:p>
            <a:fld id="{26F9663C-5B27-4144-977F-875F86C73738}" type="slidenum">
              <a:rPr lang="en-US" smtClean="0"/>
              <a:t>12</a:t>
            </a:fld>
            <a:endParaRPr lang="en-US" dirty="0"/>
          </a:p>
        </p:txBody>
      </p:sp>
      <p:sp>
        <p:nvSpPr>
          <p:cNvPr id="8" name="Content Placeholder 9">
            <a:extLst>
              <a:ext uri="{FF2B5EF4-FFF2-40B4-BE49-F238E27FC236}">
                <a16:creationId xmlns:a16="http://schemas.microsoft.com/office/drawing/2014/main" id="{A3CE08DF-6C4E-10A2-3781-DB17241267F9}"/>
              </a:ext>
            </a:extLst>
          </p:cNvPr>
          <p:cNvSpPr txBox="1">
            <a:spLocks/>
          </p:cNvSpPr>
          <p:nvPr/>
        </p:nvSpPr>
        <p:spPr>
          <a:xfrm>
            <a:off x="470313" y="1038225"/>
            <a:ext cx="10990859" cy="478155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dirty="0"/>
              <a:t>Saurav Kumar, Ph.D., P.E., F.EWRI, M.ASCE</a:t>
            </a:r>
          </a:p>
          <a:p>
            <a:pPr lvl="1"/>
            <a:r>
              <a:rPr lang="en-US" dirty="0"/>
              <a:t>Omar I. Abdul-Aziz, Ph.D., EIT, A.M.ASCE</a:t>
            </a:r>
          </a:p>
          <a:p>
            <a:pPr lvl="1"/>
            <a:r>
              <a:rPr lang="en-US" dirty="0"/>
              <a:t>Huilin Gao, </a:t>
            </a:r>
            <a:r>
              <a:rPr lang="en-US" dirty="0" err="1"/>
              <a:t>Aff.M.ASCE</a:t>
            </a:r>
            <a:endParaRPr lang="en-US" dirty="0"/>
          </a:p>
          <a:p>
            <a:pPr lvl="1"/>
            <a:r>
              <a:rPr lang="en-US" dirty="0"/>
              <a:t>Abhinav Gupta, Ph.D.</a:t>
            </a:r>
          </a:p>
          <a:p>
            <a:pPr lvl="1"/>
            <a:r>
              <a:rPr lang="en-US" dirty="0"/>
              <a:t>Christine Lee, Ph.D.</a:t>
            </a:r>
          </a:p>
          <a:p>
            <a:pPr lvl="1"/>
            <a:r>
              <a:rPr lang="en-US" dirty="0"/>
              <a:t>Walter McDonald, Ph.D.</a:t>
            </a:r>
          </a:p>
          <a:p>
            <a:pPr lvl="1"/>
            <a:r>
              <a:rPr lang="en-US" dirty="0"/>
              <a:t>Santosh S. </a:t>
            </a:r>
            <a:r>
              <a:rPr lang="en-US" dirty="0" err="1"/>
              <a:t>Plamate</a:t>
            </a:r>
            <a:r>
              <a:rPr lang="en-US" dirty="0"/>
              <a:t>, Ph.D.</a:t>
            </a:r>
          </a:p>
          <a:p>
            <a:pPr lvl="1"/>
            <a:r>
              <a:rPr lang="en-US" dirty="0"/>
              <a:t>Abhiram S.P. Pamula, Ph.D.</a:t>
            </a:r>
          </a:p>
          <a:p>
            <a:pPr lvl="1"/>
            <a:r>
              <a:rPr lang="en-US" dirty="0"/>
              <a:t>Nigel W.T. Quinn, Ph.D., P.E., B.C.WRE(Ret.), F.EWRI, F.ASCE</a:t>
            </a:r>
          </a:p>
          <a:p>
            <a:pPr lvl="1"/>
            <a:r>
              <a:rPr lang="en-US" dirty="0"/>
              <a:t>John J. Ramirez-Avila, Ph.D., H.G. Ing., P.H., F..EWRI, M.ASCE</a:t>
            </a:r>
          </a:p>
          <a:p>
            <a:pPr lvl="1"/>
            <a:r>
              <a:rPr lang="en-US" dirty="0"/>
              <a:t>Vamsi K. Sridharan, Ph.D., M.ASCE</a:t>
            </a:r>
          </a:p>
          <a:p>
            <a:pPr lvl="1"/>
            <a:r>
              <a:rPr lang="en-US" dirty="0"/>
              <a:t>Rocky Talchabhadel, Ph.D.</a:t>
            </a:r>
          </a:p>
          <a:p>
            <a:pPr lvl="1"/>
            <a:r>
              <a:rPr lang="en-US" dirty="0"/>
              <a:t>Min-Cheng Tu</a:t>
            </a:r>
          </a:p>
          <a:p>
            <a:pPr lvl="1"/>
            <a:r>
              <a:rPr lang="en-US" dirty="0"/>
              <a:t>Erin Urquhart</a:t>
            </a:r>
          </a:p>
          <a:p>
            <a:pPr lvl="1"/>
            <a:r>
              <a:rPr lang="en-US" dirty="0"/>
              <a:t>William J. Weiss, Ph.D., P.E., B.C.WRE, M.ASCE</a:t>
            </a:r>
          </a:p>
          <a:p>
            <a:pPr lvl="1"/>
            <a:r>
              <a:rPr lang="en-US" dirty="0"/>
              <a:t>Qing </a:t>
            </a:r>
            <a:r>
              <a:rPr lang="en-US" dirty="0" err="1"/>
              <a:t>Qang</a:t>
            </a:r>
            <a:r>
              <a:rPr lang="en-US" dirty="0"/>
              <a:t>, Ph.D.</a:t>
            </a:r>
          </a:p>
        </p:txBody>
      </p:sp>
      <p:sp>
        <p:nvSpPr>
          <p:cNvPr id="11" name="TextBox 10">
            <a:extLst>
              <a:ext uri="{FF2B5EF4-FFF2-40B4-BE49-F238E27FC236}">
                <a16:creationId xmlns:a16="http://schemas.microsoft.com/office/drawing/2014/main" id="{9B154360-E9D0-D683-58CA-DF74F638C123}"/>
              </a:ext>
            </a:extLst>
          </p:cNvPr>
          <p:cNvSpPr txBox="1"/>
          <p:nvPr/>
        </p:nvSpPr>
        <p:spPr>
          <a:xfrm>
            <a:off x="7893968" y="4432687"/>
            <a:ext cx="4176464" cy="2031325"/>
          </a:xfrm>
          <a:prstGeom prst="rect">
            <a:avLst/>
          </a:prstGeom>
          <a:noFill/>
        </p:spPr>
        <p:txBody>
          <a:bodyPr wrap="square" rtlCol="0">
            <a:spAutoFit/>
          </a:bodyPr>
          <a:lstStyle/>
          <a:p>
            <a:pPr marL="0" marR="0">
              <a:spcBef>
                <a:spcPts val="0"/>
              </a:spcBef>
              <a:spcAft>
                <a:spcPts val="0"/>
              </a:spcAft>
            </a:pPr>
            <a:r>
              <a:rPr lang="en-US" sz="1400" b="1" kern="0" dirty="0">
                <a:solidFill>
                  <a:srgbClr val="003478"/>
                </a:solidFill>
                <a:effectLst/>
                <a:latin typeface="Source Sans Pro" panose="020B0503030403020204" pitchFamily="34" charset="0"/>
                <a:ea typeface="Times New Roman" panose="02020603050405020304" pitchFamily="18" charset="0"/>
                <a:cs typeface="Arial" panose="020B0604020202020204" pitchFamily="34" charset="0"/>
              </a:rPr>
              <a:t>Vamsi Krishna Sridharan, PhD, M.ASCE</a:t>
            </a:r>
            <a:r>
              <a:rPr lang="en-US" sz="1400" kern="0" dirty="0">
                <a:solidFill>
                  <a:srgbClr val="003478"/>
                </a:solidFill>
                <a:effectLst/>
                <a:latin typeface="Source Sans Pro" panose="020B0503030403020204" pitchFamily="34" charset="0"/>
                <a:ea typeface="Times New Roman" panose="02020603050405020304" pitchFamily="18" charset="0"/>
                <a:cs typeface="Arial" panose="020B0604020202020204" pitchFamily="34" charset="0"/>
              </a:rPr>
              <a:t> </a:t>
            </a: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 Innovative Solutions Lead</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Direct </a:t>
            </a:r>
            <a:r>
              <a:rPr lang="en-US" sz="1400" b="1"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+1</a:t>
            </a: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 </a:t>
            </a:r>
            <a:r>
              <a:rPr lang="en-US" sz="1400" b="1"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(650) 862-2658</a:t>
            </a: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 </a:t>
            </a:r>
            <a:r>
              <a:rPr lang="en-US" sz="1400" u="sng" kern="0" dirty="0">
                <a:solidFill>
                  <a:srgbClr val="0000FF"/>
                </a:solidFill>
                <a:effectLst/>
                <a:latin typeface="Source Sans Pro" panose="020B0503030403020204" pitchFamily="34" charset="0"/>
                <a:ea typeface="Times New Roman" panose="02020603050405020304" pitchFamily="18" charset="0"/>
                <a:cs typeface="Arial" panose="020B0604020202020204" pitchFamily="34" charset="0"/>
                <a:hlinkClick r:id="rId5"/>
              </a:rPr>
              <a:t>vamsi.sridharan@tetratech.com</a:t>
            </a:r>
            <a:br>
              <a:rPr lang="en-US" sz="1400" kern="0" dirty="0">
                <a:solidFill>
                  <a:srgbClr val="005596"/>
                </a:solidFill>
                <a:effectLst/>
                <a:latin typeface="Source Sans Pro" panose="020B0503030403020204" pitchFamily="34" charset="0"/>
                <a:ea typeface="Times New Roman" panose="02020603050405020304" pitchFamily="18" charset="0"/>
                <a:cs typeface="Arial" panose="020B0604020202020204" pitchFamily="34" charset="0"/>
              </a:rPr>
            </a:br>
            <a:br>
              <a:rPr lang="en-US" sz="1400" kern="0" dirty="0">
                <a:solidFill>
                  <a:srgbClr val="005596"/>
                </a:solidFill>
                <a:effectLst/>
                <a:latin typeface="Source Sans Pro" panose="020B0503030403020204" pitchFamily="34" charset="0"/>
                <a:ea typeface="Times New Roman" panose="02020603050405020304" pitchFamily="18" charset="0"/>
                <a:cs typeface="Arial" panose="020B0604020202020204" pitchFamily="34" charset="0"/>
              </a:rPr>
            </a:br>
            <a:r>
              <a:rPr lang="en-US" sz="1400" b="1" kern="0" dirty="0">
                <a:solidFill>
                  <a:srgbClr val="003478"/>
                </a:solidFill>
                <a:effectLst/>
                <a:latin typeface="Source Sans Pro" panose="020B0503030403020204" pitchFamily="34" charset="0"/>
                <a:ea typeface="Times New Roman" panose="02020603050405020304" pitchFamily="18" charset="0"/>
                <a:cs typeface="Arial" panose="020B0604020202020204" pitchFamily="34" charset="0"/>
              </a:rPr>
              <a:t>Tetra Tech </a:t>
            </a: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 </a:t>
            </a:r>
            <a:r>
              <a:rPr lang="en-US" sz="1400" i="1" kern="0" dirty="0">
                <a:solidFill>
                  <a:srgbClr val="003478"/>
                </a:solidFill>
                <a:effectLst/>
                <a:latin typeface="Source Sans Pro" panose="020B0503030403020204" pitchFamily="34" charset="0"/>
                <a:ea typeface="Times New Roman" panose="02020603050405020304" pitchFamily="18" charset="0"/>
                <a:cs typeface="Arial" panose="020B0604020202020204" pitchFamily="34" charset="0"/>
              </a:rPr>
              <a:t>Leading with Science®</a:t>
            </a:r>
            <a:r>
              <a:rPr lang="en-US" sz="1400" kern="0" dirty="0">
                <a:solidFill>
                  <a:srgbClr val="003478"/>
                </a:solidFill>
                <a:effectLst/>
                <a:latin typeface="Source Sans Pro" panose="020B0503030403020204" pitchFamily="34" charset="0"/>
                <a:ea typeface="Times New Roman" panose="02020603050405020304" pitchFamily="18" charset="0"/>
                <a:cs typeface="Arial" panose="020B0604020202020204" pitchFamily="34" charset="0"/>
              </a:rPr>
              <a:t> </a:t>
            </a:r>
            <a:endParaRPr lang="en-US" sz="1400" kern="0" dirty="0">
              <a:solidFill>
                <a:srgbClr val="6E6E6E"/>
              </a:solidFill>
              <a:latin typeface="Source Sans Pro" panose="020B0503030403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Water Division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400"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rPr>
              <a:t>10306 Eaton Place | Fairfax, VA 22030 </a:t>
            </a:r>
            <a:r>
              <a:rPr lang="en-US" sz="1400" u="none" strike="noStrike" kern="0" dirty="0">
                <a:solidFill>
                  <a:srgbClr val="6E6E6E"/>
                </a:solidFill>
                <a:effectLst/>
                <a:latin typeface="Source Sans Pro" panose="020B0503030403020204" pitchFamily="34" charset="0"/>
                <a:ea typeface="Times New Roman" panose="02020603050405020304" pitchFamily="18" charset="0"/>
                <a:cs typeface="Arial" panose="020B0604020202020204" pitchFamily="34" charset="0"/>
                <a:hlinkClick r:id="rId6"/>
              </a:rPr>
              <a:t>https://www.tetratech.com</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6A8BA26-CF85-B870-41D0-07F510A39BF7}"/>
              </a:ext>
            </a:extLst>
          </p:cNvPr>
          <p:cNvPicPr>
            <a:picLocks noChangeAspect="1"/>
          </p:cNvPicPr>
          <p:nvPr/>
        </p:nvPicPr>
        <p:blipFill>
          <a:blip r:embed="rId7"/>
          <a:srcRect l="3504" t="58285" r="18673"/>
          <a:stretch/>
        </p:blipFill>
        <p:spPr>
          <a:xfrm>
            <a:off x="6839233" y="1280706"/>
            <a:ext cx="5231199" cy="1625997"/>
          </a:xfrm>
          <a:prstGeom prst="rect">
            <a:avLst/>
          </a:prstGeom>
        </p:spPr>
      </p:pic>
      <p:sp>
        <p:nvSpPr>
          <p:cNvPr id="13" name="TextBox 12">
            <a:extLst>
              <a:ext uri="{FF2B5EF4-FFF2-40B4-BE49-F238E27FC236}">
                <a16:creationId xmlns:a16="http://schemas.microsoft.com/office/drawing/2014/main" id="{D35BF130-B0DF-F6C6-4B5A-B5497461BD83}"/>
              </a:ext>
            </a:extLst>
          </p:cNvPr>
          <p:cNvSpPr txBox="1"/>
          <p:nvPr/>
        </p:nvSpPr>
        <p:spPr>
          <a:xfrm>
            <a:off x="7342797" y="3042293"/>
            <a:ext cx="4591207" cy="1200329"/>
          </a:xfrm>
          <a:prstGeom prst="rect">
            <a:avLst/>
          </a:prstGeom>
          <a:noFill/>
        </p:spPr>
        <p:txBody>
          <a:bodyPr wrap="square" rtlCol="0">
            <a:spAutoFit/>
          </a:bodyPr>
          <a:lstStyle/>
          <a:p>
            <a:r>
              <a:rPr lang="en-US" sz="1200" u="sng" dirty="0">
                <a:solidFill>
                  <a:schemeClr val="accent1"/>
                </a:solidFill>
              </a:rPr>
              <a:t>https://www.asce.org/communities/institutes-and-technical-groups/environmental-and-water-resources-institute/committees/environmental-and-water-resources-institute/ewri-governing-board/technical-coordination-executive-committee/watershed-council/watershed-management-technical-committee/remote-sensing-applications-for-tmdl-modeling</a:t>
            </a:r>
          </a:p>
        </p:txBody>
      </p:sp>
    </p:spTree>
    <p:extLst>
      <p:ext uri="{BB962C8B-B14F-4D97-AF65-F5344CB8AC3E}">
        <p14:creationId xmlns:p14="http://schemas.microsoft.com/office/powerpoint/2010/main" val="2933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85B7-F621-817D-9F75-C284C5A2D1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7CD801-3892-D8D5-F93B-05C49651FB9E}"/>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09" y="528"/>
            <a:ext cx="12192000" cy="6857472"/>
          </a:xfrm>
          <a:prstGeom prst="rect">
            <a:avLst/>
          </a:prstGeom>
        </p:spPr>
      </p:pic>
      <p:sp>
        <p:nvSpPr>
          <p:cNvPr id="2" name="Title 1">
            <a:extLst>
              <a:ext uri="{FF2B5EF4-FFF2-40B4-BE49-F238E27FC236}">
                <a16:creationId xmlns:a16="http://schemas.microsoft.com/office/drawing/2014/main" id="{AB1BF162-8E7C-E8C9-EA5A-44DC70ACA2BA}"/>
              </a:ext>
            </a:extLst>
          </p:cNvPr>
          <p:cNvSpPr>
            <a:spLocks noGrp="1"/>
          </p:cNvSpPr>
          <p:nvPr>
            <p:ph type="title"/>
          </p:nvPr>
        </p:nvSpPr>
        <p:spPr>
          <a:xfrm>
            <a:off x="6846" y="2"/>
            <a:ext cx="12192000" cy="805713"/>
          </a:xfrm>
        </p:spPr>
        <p:txBody>
          <a:bodyPr>
            <a:normAutofit/>
          </a:bodyPr>
          <a:lstStyle/>
          <a:p>
            <a:r>
              <a:rPr lang="en-US" sz="3600" dirty="0">
                <a:latin typeface="Arial" panose="020B0604020202020204" pitchFamily="34" charset="0"/>
                <a:cs typeface="Arial" panose="020B0604020202020204" pitchFamily="34" charset="0"/>
              </a:rPr>
              <a:t>The challenge</a:t>
            </a:r>
          </a:p>
        </p:txBody>
      </p:sp>
      <p:sp>
        <p:nvSpPr>
          <p:cNvPr id="5" name="Date Placeholder 4">
            <a:extLst>
              <a:ext uri="{FF2B5EF4-FFF2-40B4-BE49-F238E27FC236}">
                <a16:creationId xmlns:a16="http://schemas.microsoft.com/office/drawing/2014/main" id="{9FAEEBC0-3A3D-22CC-C331-6F41B115648C}"/>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93F18C9C-C935-D152-CDCC-F9CD98098DBE}"/>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8C671429-22E3-4D01-7B16-416B8A2F3426}"/>
              </a:ext>
            </a:extLst>
          </p:cNvPr>
          <p:cNvSpPr>
            <a:spLocks noGrp="1"/>
          </p:cNvSpPr>
          <p:nvPr>
            <p:ph type="sldNum" sz="quarter" idx="12"/>
          </p:nvPr>
        </p:nvSpPr>
        <p:spPr/>
        <p:txBody>
          <a:bodyPr/>
          <a:lstStyle/>
          <a:p>
            <a:fld id="{26F9663C-5B27-4144-977F-875F86C73738}" type="slidenum">
              <a:rPr lang="en-US" smtClean="0"/>
              <a:t>2</a:t>
            </a:fld>
            <a:endParaRPr lang="en-US" dirty="0"/>
          </a:p>
        </p:txBody>
      </p:sp>
      <p:pic>
        <p:nvPicPr>
          <p:cNvPr id="8" name="Picture 7">
            <a:extLst>
              <a:ext uri="{FF2B5EF4-FFF2-40B4-BE49-F238E27FC236}">
                <a16:creationId xmlns:a16="http://schemas.microsoft.com/office/drawing/2014/main" id="{3FF6B350-F9C0-1609-19CE-CF728078C13E}"/>
              </a:ext>
            </a:extLst>
          </p:cNvPr>
          <p:cNvPicPr>
            <a:picLocks noChangeAspect="1"/>
          </p:cNvPicPr>
          <p:nvPr/>
        </p:nvPicPr>
        <p:blipFill>
          <a:blip r:embed="rId5"/>
          <a:stretch>
            <a:fillRect/>
          </a:stretch>
        </p:blipFill>
        <p:spPr>
          <a:xfrm>
            <a:off x="220337" y="699318"/>
            <a:ext cx="11765017" cy="5763429"/>
          </a:xfrm>
          <a:prstGeom prst="rect">
            <a:avLst/>
          </a:prstGeom>
        </p:spPr>
      </p:pic>
      <p:sp>
        <p:nvSpPr>
          <p:cNvPr id="9" name="TextBox 8">
            <a:extLst>
              <a:ext uri="{FF2B5EF4-FFF2-40B4-BE49-F238E27FC236}">
                <a16:creationId xmlns:a16="http://schemas.microsoft.com/office/drawing/2014/main" id="{475618A0-56E3-F556-1326-2FC3D39DDC00}"/>
              </a:ext>
            </a:extLst>
          </p:cNvPr>
          <p:cNvSpPr txBox="1"/>
          <p:nvPr/>
        </p:nvSpPr>
        <p:spPr>
          <a:xfrm>
            <a:off x="9154451" y="5994282"/>
            <a:ext cx="2830903" cy="369332"/>
          </a:xfrm>
          <a:prstGeom prst="rect">
            <a:avLst/>
          </a:prstGeom>
          <a:noFill/>
        </p:spPr>
        <p:txBody>
          <a:bodyPr wrap="none" rtlCol="0">
            <a:spAutoFit/>
          </a:bodyPr>
          <a:lstStyle/>
          <a:p>
            <a:r>
              <a:rPr lang="en-US" dirty="0"/>
              <a:t>Source: Mohanty et al. 2023</a:t>
            </a:r>
          </a:p>
        </p:txBody>
      </p:sp>
    </p:spTree>
    <p:extLst>
      <p:ext uri="{BB962C8B-B14F-4D97-AF65-F5344CB8AC3E}">
        <p14:creationId xmlns:p14="http://schemas.microsoft.com/office/powerpoint/2010/main" val="10943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F7C0-2931-34C3-E10D-DB4E460831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15178A2-5F95-8F96-A129-E5A03F9ABE97}"/>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09" y="528"/>
            <a:ext cx="12192000" cy="6857472"/>
          </a:xfrm>
          <a:prstGeom prst="rect">
            <a:avLst/>
          </a:prstGeom>
        </p:spPr>
      </p:pic>
      <p:sp>
        <p:nvSpPr>
          <p:cNvPr id="2" name="Title 1">
            <a:extLst>
              <a:ext uri="{FF2B5EF4-FFF2-40B4-BE49-F238E27FC236}">
                <a16:creationId xmlns:a16="http://schemas.microsoft.com/office/drawing/2014/main" id="{CFDEC3D8-E653-5431-FB96-AF5F2B6724D4}"/>
              </a:ext>
            </a:extLst>
          </p:cNvPr>
          <p:cNvSpPr>
            <a:spLocks noGrp="1"/>
          </p:cNvSpPr>
          <p:nvPr>
            <p:ph type="title"/>
          </p:nvPr>
        </p:nvSpPr>
        <p:spPr>
          <a:xfrm>
            <a:off x="6846" y="2"/>
            <a:ext cx="12192000" cy="805713"/>
          </a:xfrm>
        </p:spPr>
        <p:txBody>
          <a:bodyPr>
            <a:normAutofit/>
          </a:bodyPr>
          <a:lstStyle/>
          <a:p>
            <a:r>
              <a:rPr lang="en-US" sz="3600" dirty="0">
                <a:latin typeface="Arial" panose="020B0604020202020204" pitchFamily="34" charset="0"/>
                <a:cs typeface="Arial" panose="020B0604020202020204" pitchFamily="34" charset="0"/>
              </a:rPr>
              <a:t>The challenge</a:t>
            </a:r>
          </a:p>
        </p:txBody>
      </p:sp>
      <p:sp>
        <p:nvSpPr>
          <p:cNvPr id="5" name="Date Placeholder 4">
            <a:extLst>
              <a:ext uri="{FF2B5EF4-FFF2-40B4-BE49-F238E27FC236}">
                <a16:creationId xmlns:a16="http://schemas.microsoft.com/office/drawing/2014/main" id="{03AF3AA3-C4FB-C775-4C2B-4A88E704E44E}"/>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65D7B265-266A-1F2C-EFDF-5F1D9293EB40}"/>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66A56AAC-4CAB-6E8C-F49E-D7AD71959F21}"/>
              </a:ext>
            </a:extLst>
          </p:cNvPr>
          <p:cNvSpPr>
            <a:spLocks noGrp="1"/>
          </p:cNvSpPr>
          <p:nvPr>
            <p:ph type="sldNum" sz="quarter" idx="12"/>
          </p:nvPr>
        </p:nvSpPr>
        <p:spPr/>
        <p:txBody>
          <a:bodyPr/>
          <a:lstStyle/>
          <a:p>
            <a:fld id="{26F9663C-5B27-4144-977F-875F86C73738}" type="slidenum">
              <a:rPr lang="en-US" smtClean="0"/>
              <a:t>3</a:t>
            </a:fld>
            <a:endParaRPr lang="en-US" dirty="0"/>
          </a:p>
        </p:txBody>
      </p:sp>
      <p:sp>
        <p:nvSpPr>
          <p:cNvPr id="9" name="TextBox 8">
            <a:extLst>
              <a:ext uri="{FF2B5EF4-FFF2-40B4-BE49-F238E27FC236}">
                <a16:creationId xmlns:a16="http://schemas.microsoft.com/office/drawing/2014/main" id="{5932A563-F06C-0082-00B7-246D82B3CABE}"/>
              </a:ext>
            </a:extLst>
          </p:cNvPr>
          <p:cNvSpPr txBox="1"/>
          <p:nvPr/>
        </p:nvSpPr>
        <p:spPr>
          <a:xfrm>
            <a:off x="9982200" y="5987018"/>
            <a:ext cx="2059346" cy="369332"/>
          </a:xfrm>
          <a:prstGeom prst="rect">
            <a:avLst/>
          </a:prstGeom>
          <a:noFill/>
        </p:spPr>
        <p:txBody>
          <a:bodyPr wrap="none" rtlCol="0">
            <a:spAutoFit/>
          </a:bodyPr>
          <a:lstStyle/>
          <a:p>
            <a:r>
              <a:rPr lang="en-US" dirty="0"/>
              <a:t>Source: Sadoff 2015</a:t>
            </a:r>
          </a:p>
        </p:txBody>
      </p:sp>
      <p:pic>
        <p:nvPicPr>
          <p:cNvPr id="10" name="Picture 9">
            <a:extLst>
              <a:ext uri="{FF2B5EF4-FFF2-40B4-BE49-F238E27FC236}">
                <a16:creationId xmlns:a16="http://schemas.microsoft.com/office/drawing/2014/main" id="{CBE5C0B6-A7D9-DA46-CE99-9999A3D80DDB}"/>
              </a:ext>
            </a:extLst>
          </p:cNvPr>
          <p:cNvPicPr>
            <a:picLocks noChangeAspect="1"/>
          </p:cNvPicPr>
          <p:nvPr/>
        </p:nvPicPr>
        <p:blipFill>
          <a:blip r:embed="rId5"/>
          <a:stretch>
            <a:fillRect/>
          </a:stretch>
        </p:blipFill>
        <p:spPr>
          <a:xfrm>
            <a:off x="6906854" y="1038600"/>
            <a:ext cx="5134692" cy="4715533"/>
          </a:xfrm>
          <a:prstGeom prst="rect">
            <a:avLst/>
          </a:prstGeom>
        </p:spPr>
      </p:pic>
      <p:pic>
        <p:nvPicPr>
          <p:cNvPr id="12" name="Picture 11">
            <a:extLst>
              <a:ext uri="{FF2B5EF4-FFF2-40B4-BE49-F238E27FC236}">
                <a16:creationId xmlns:a16="http://schemas.microsoft.com/office/drawing/2014/main" id="{879FB965-0FFB-7547-8DE2-E64CAC45CBB2}"/>
              </a:ext>
            </a:extLst>
          </p:cNvPr>
          <p:cNvPicPr>
            <a:picLocks noChangeAspect="1"/>
          </p:cNvPicPr>
          <p:nvPr/>
        </p:nvPicPr>
        <p:blipFill>
          <a:blip r:embed="rId6"/>
          <a:stretch>
            <a:fillRect/>
          </a:stretch>
        </p:blipFill>
        <p:spPr>
          <a:xfrm>
            <a:off x="87977" y="1774125"/>
            <a:ext cx="6658904" cy="3343742"/>
          </a:xfrm>
          <a:prstGeom prst="rect">
            <a:avLst/>
          </a:prstGeom>
        </p:spPr>
      </p:pic>
    </p:spTree>
    <p:extLst>
      <p:ext uri="{BB962C8B-B14F-4D97-AF65-F5344CB8AC3E}">
        <p14:creationId xmlns:p14="http://schemas.microsoft.com/office/powerpoint/2010/main" val="322801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ED059-3A73-A404-513A-3C07C24BEF21}"/>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09" y="528"/>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2"/>
            <a:ext cx="12192000" cy="805713"/>
          </a:xfrm>
        </p:spPr>
        <p:txBody>
          <a:bodyPr>
            <a:normAutofit/>
          </a:bodyPr>
          <a:lstStyle/>
          <a:p>
            <a:r>
              <a:rPr lang="en-US" sz="3600" dirty="0">
                <a:latin typeface="Arial" panose="020B0604020202020204" pitchFamily="34" charset="0"/>
                <a:cs typeface="Arial" panose="020B0604020202020204" pitchFamily="34" charset="0"/>
              </a:rPr>
              <a:t>The challenge</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4</a:t>
            </a:fld>
            <a:endParaRPr lang="en-US" dirty="0"/>
          </a:p>
        </p:txBody>
      </p:sp>
      <p:pic>
        <p:nvPicPr>
          <p:cNvPr id="14" name="Picture 13">
            <a:extLst>
              <a:ext uri="{FF2B5EF4-FFF2-40B4-BE49-F238E27FC236}">
                <a16:creationId xmlns:a16="http://schemas.microsoft.com/office/drawing/2014/main" id="{405E7655-1F90-C40E-3701-0B425DF9AD55}"/>
              </a:ext>
            </a:extLst>
          </p:cNvPr>
          <p:cNvPicPr>
            <a:picLocks noChangeAspect="1"/>
          </p:cNvPicPr>
          <p:nvPr/>
        </p:nvPicPr>
        <p:blipFill>
          <a:blip r:embed="rId5"/>
          <a:stretch>
            <a:fillRect/>
          </a:stretch>
        </p:blipFill>
        <p:spPr>
          <a:xfrm>
            <a:off x="102448" y="805715"/>
            <a:ext cx="3278598" cy="3323206"/>
          </a:xfrm>
          <a:prstGeom prst="rect">
            <a:avLst/>
          </a:prstGeom>
        </p:spPr>
      </p:pic>
      <p:pic>
        <p:nvPicPr>
          <p:cNvPr id="16" name="Picture 15">
            <a:extLst>
              <a:ext uri="{FF2B5EF4-FFF2-40B4-BE49-F238E27FC236}">
                <a16:creationId xmlns:a16="http://schemas.microsoft.com/office/drawing/2014/main" id="{9E3580D3-129D-01EB-03CE-65631DD8EF71}"/>
              </a:ext>
            </a:extLst>
          </p:cNvPr>
          <p:cNvPicPr>
            <a:picLocks noChangeAspect="1"/>
          </p:cNvPicPr>
          <p:nvPr/>
        </p:nvPicPr>
        <p:blipFill>
          <a:blip r:embed="rId6"/>
          <a:stretch>
            <a:fillRect/>
          </a:stretch>
        </p:blipFill>
        <p:spPr>
          <a:xfrm>
            <a:off x="3863714" y="853893"/>
            <a:ext cx="1419423" cy="1419423"/>
          </a:xfrm>
          <a:prstGeom prst="rect">
            <a:avLst/>
          </a:prstGeom>
        </p:spPr>
      </p:pic>
      <p:pic>
        <p:nvPicPr>
          <p:cNvPr id="18" name="Picture 17">
            <a:extLst>
              <a:ext uri="{FF2B5EF4-FFF2-40B4-BE49-F238E27FC236}">
                <a16:creationId xmlns:a16="http://schemas.microsoft.com/office/drawing/2014/main" id="{020913FB-C651-7F6C-F0D5-FD9886762158}"/>
              </a:ext>
            </a:extLst>
          </p:cNvPr>
          <p:cNvPicPr>
            <a:picLocks noChangeAspect="1"/>
          </p:cNvPicPr>
          <p:nvPr/>
        </p:nvPicPr>
        <p:blipFill>
          <a:blip r:embed="rId7"/>
          <a:stretch>
            <a:fillRect/>
          </a:stretch>
        </p:blipFill>
        <p:spPr>
          <a:xfrm>
            <a:off x="5482342" y="1134405"/>
            <a:ext cx="1419423" cy="1409897"/>
          </a:xfrm>
          <a:prstGeom prst="rect">
            <a:avLst/>
          </a:prstGeom>
        </p:spPr>
      </p:pic>
      <p:pic>
        <p:nvPicPr>
          <p:cNvPr id="20" name="Picture 19">
            <a:extLst>
              <a:ext uri="{FF2B5EF4-FFF2-40B4-BE49-F238E27FC236}">
                <a16:creationId xmlns:a16="http://schemas.microsoft.com/office/drawing/2014/main" id="{09D6686D-87A8-A0FB-DD55-F58743B8C3F3}"/>
              </a:ext>
            </a:extLst>
          </p:cNvPr>
          <p:cNvPicPr>
            <a:picLocks noChangeAspect="1"/>
          </p:cNvPicPr>
          <p:nvPr/>
        </p:nvPicPr>
        <p:blipFill>
          <a:blip r:embed="rId8"/>
          <a:stretch>
            <a:fillRect/>
          </a:stretch>
        </p:blipFill>
        <p:spPr>
          <a:xfrm>
            <a:off x="7115260" y="1404036"/>
            <a:ext cx="1409897" cy="1390844"/>
          </a:xfrm>
          <a:prstGeom prst="rect">
            <a:avLst/>
          </a:prstGeom>
        </p:spPr>
      </p:pic>
      <p:pic>
        <p:nvPicPr>
          <p:cNvPr id="22" name="Picture 21">
            <a:extLst>
              <a:ext uri="{FF2B5EF4-FFF2-40B4-BE49-F238E27FC236}">
                <a16:creationId xmlns:a16="http://schemas.microsoft.com/office/drawing/2014/main" id="{48407711-835F-FD5D-BD74-7F63308F44AC}"/>
              </a:ext>
            </a:extLst>
          </p:cNvPr>
          <p:cNvPicPr>
            <a:picLocks noChangeAspect="1"/>
          </p:cNvPicPr>
          <p:nvPr/>
        </p:nvPicPr>
        <p:blipFill>
          <a:blip r:embed="rId9"/>
          <a:stretch>
            <a:fillRect/>
          </a:stretch>
        </p:blipFill>
        <p:spPr>
          <a:xfrm>
            <a:off x="8738652" y="1712650"/>
            <a:ext cx="1409897" cy="1390844"/>
          </a:xfrm>
          <a:prstGeom prst="rect">
            <a:avLst/>
          </a:prstGeom>
        </p:spPr>
      </p:pic>
      <p:pic>
        <p:nvPicPr>
          <p:cNvPr id="24" name="Picture 23">
            <a:extLst>
              <a:ext uri="{FF2B5EF4-FFF2-40B4-BE49-F238E27FC236}">
                <a16:creationId xmlns:a16="http://schemas.microsoft.com/office/drawing/2014/main" id="{5AF84DCE-AA59-3225-9934-35974CCC027A}"/>
              </a:ext>
            </a:extLst>
          </p:cNvPr>
          <p:cNvPicPr>
            <a:picLocks noChangeAspect="1"/>
          </p:cNvPicPr>
          <p:nvPr/>
        </p:nvPicPr>
        <p:blipFill>
          <a:blip r:embed="rId10"/>
          <a:stretch>
            <a:fillRect/>
          </a:stretch>
        </p:blipFill>
        <p:spPr>
          <a:xfrm>
            <a:off x="10362044" y="2005827"/>
            <a:ext cx="1428949" cy="1419423"/>
          </a:xfrm>
          <a:prstGeom prst="rect">
            <a:avLst/>
          </a:prstGeom>
        </p:spPr>
      </p:pic>
      <p:pic>
        <p:nvPicPr>
          <p:cNvPr id="26" name="Picture 25">
            <a:extLst>
              <a:ext uri="{FF2B5EF4-FFF2-40B4-BE49-F238E27FC236}">
                <a16:creationId xmlns:a16="http://schemas.microsoft.com/office/drawing/2014/main" id="{7C2079F0-CC6F-C27D-8AA5-7CE62058CF01}"/>
              </a:ext>
            </a:extLst>
          </p:cNvPr>
          <p:cNvPicPr>
            <a:picLocks noChangeAspect="1"/>
          </p:cNvPicPr>
          <p:nvPr/>
        </p:nvPicPr>
        <p:blipFill>
          <a:blip r:embed="rId11"/>
          <a:stretch>
            <a:fillRect/>
          </a:stretch>
        </p:blipFill>
        <p:spPr>
          <a:xfrm>
            <a:off x="3863714" y="2719024"/>
            <a:ext cx="1419423" cy="1409897"/>
          </a:xfrm>
          <a:prstGeom prst="rect">
            <a:avLst/>
          </a:prstGeom>
        </p:spPr>
      </p:pic>
      <p:pic>
        <p:nvPicPr>
          <p:cNvPr id="28" name="Picture 27">
            <a:extLst>
              <a:ext uri="{FF2B5EF4-FFF2-40B4-BE49-F238E27FC236}">
                <a16:creationId xmlns:a16="http://schemas.microsoft.com/office/drawing/2014/main" id="{95FD12EE-E768-C00E-1977-844916DE7C49}"/>
              </a:ext>
            </a:extLst>
          </p:cNvPr>
          <p:cNvPicPr>
            <a:picLocks noChangeAspect="1"/>
          </p:cNvPicPr>
          <p:nvPr/>
        </p:nvPicPr>
        <p:blipFill>
          <a:blip r:embed="rId12"/>
          <a:stretch>
            <a:fillRect/>
          </a:stretch>
        </p:blipFill>
        <p:spPr>
          <a:xfrm>
            <a:off x="5510921" y="3006158"/>
            <a:ext cx="1390844" cy="1409897"/>
          </a:xfrm>
          <a:prstGeom prst="rect">
            <a:avLst/>
          </a:prstGeom>
        </p:spPr>
      </p:pic>
      <p:pic>
        <p:nvPicPr>
          <p:cNvPr id="30" name="Picture 29">
            <a:extLst>
              <a:ext uri="{FF2B5EF4-FFF2-40B4-BE49-F238E27FC236}">
                <a16:creationId xmlns:a16="http://schemas.microsoft.com/office/drawing/2014/main" id="{519B5047-FCB8-B2B8-A0E5-70E2B07ACB27}"/>
              </a:ext>
            </a:extLst>
          </p:cNvPr>
          <p:cNvPicPr>
            <a:picLocks noChangeAspect="1"/>
          </p:cNvPicPr>
          <p:nvPr/>
        </p:nvPicPr>
        <p:blipFill>
          <a:blip r:embed="rId13"/>
          <a:stretch>
            <a:fillRect/>
          </a:stretch>
        </p:blipFill>
        <p:spPr>
          <a:xfrm>
            <a:off x="7105734" y="3278079"/>
            <a:ext cx="1419423" cy="1381318"/>
          </a:xfrm>
          <a:prstGeom prst="rect">
            <a:avLst/>
          </a:prstGeom>
        </p:spPr>
      </p:pic>
      <p:pic>
        <p:nvPicPr>
          <p:cNvPr id="32" name="Picture 31">
            <a:extLst>
              <a:ext uri="{FF2B5EF4-FFF2-40B4-BE49-F238E27FC236}">
                <a16:creationId xmlns:a16="http://schemas.microsoft.com/office/drawing/2014/main" id="{C3A60073-5662-FB66-8FD9-996926324CD7}"/>
              </a:ext>
            </a:extLst>
          </p:cNvPr>
          <p:cNvPicPr>
            <a:picLocks noChangeAspect="1"/>
          </p:cNvPicPr>
          <p:nvPr/>
        </p:nvPicPr>
        <p:blipFill>
          <a:blip r:embed="rId14"/>
          <a:stretch>
            <a:fillRect/>
          </a:stretch>
        </p:blipFill>
        <p:spPr>
          <a:xfrm>
            <a:off x="8729126" y="3521630"/>
            <a:ext cx="1400370" cy="1390844"/>
          </a:xfrm>
          <a:prstGeom prst="rect">
            <a:avLst/>
          </a:prstGeom>
        </p:spPr>
      </p:pic>
      <p:pic>
        <p:nvPicPr>
          <p:cNvPr id="34" name="Picture 33">
            <a:extLst>
              <a:ext uri="{FF2B5EF4-FFF2-40B4-BE49-F238E27FC236}">
                <a16:creationId xmlns:a16="http://schemas.microsoft.com/office/drawing/2014/main" id="{C5D0C326-A208-E387-386C-3B7EF44AFAF0}"/>
              </a:ext>
            </a:extLst>
          </p:cNvPr>
          <p:cNvPicPr>
            <a:picLocks noChangeAspect="1"/>
          </p:cNvPicPr>
          <p:nvPr/>
        </p:nvPicPr>
        <p:blipFill>
          <a:blip r:embed="rId15"/>
          <a:stretch>
            <a:fillRect/>
          </a:stretch>
        </p:blipFill>
        <p:spPr>
          <a:xfrm>
            <a:off x="10404207" y="3755546"/>
            <a:ext cx="1390844" cy="1409897"/>
          </a:xfrm>
          <a:prstGeom prst="rect">
            <a:avLst/>
          </a:prstGeom>
        </p:spPr>
      </p:pic>
      <p:pic>
        <p:nvPicPr>
          <p:cNvPr id="36" name="Picture 35">
            <a:extLst>
              <a:ext uri="{FF2B5EF4-FFF2-40B4-BE49-F238E27FC236}">
                <a16:creationId xmlns:a16="http://schemas.microsoft.com/office/drawing/2014/main" id="{DA92EF42-48F0-B251-59C4-2A89C0029234}"/>
              </a:ext>
            </a:extLst>
          </p:cNvPr>
          <p:cNvPicPr>
            <a:picLocks noChangeAspect="1"/>
          </p:cNvPicPr>
          <p:nvPr/>
        </p:nvPicPr>
        <p:blipFill>
          <a:blip r:embed="rId16"/>
          <a:stretch>
            <a:fillRect/>
          </a:stretch>
        </p:blipFill>
        <p:spPr>
          <a:xfrm>
            <a:off x="3882767" y="4603737"/>
            <a:ext cx="1400370" cy="1400370"/>
          </a:xfrm>
          <a:prstGeom prst="rect">
            <a:avLst/>
          </a:prstGeom>
        </p:spPr>
      </p:pic>
      <p:sp>
        <p:nvSpPr>
          <p:cNvPr id="37" name="TextBox 36">
            <a:extLst>
              <a:ext uri="{FF2B5EF4-FFF2-40B4-BE49-F238E27FC236}">
                <a16:creationId xmlns:a16="http://schemas.microsoft.com/office/drawing/2014/main" id="{D3E029C8-E4BB-D666-249E-D772B023854B}"/>
              </a:ext>
            </a:extLst>
          </p:cNvPr>
          <p:cNvSpPr txBox="1"/>
          <p:nvPr/>
        </p:nvSpPr>
        <p:spPr>
          <a:xfrm>
            <a:off x="8525157" y="5771833"/>
            <a:ext cx="3311676" cy="369332"/>
          </a:xfrm>
          <a:prstGeom prst="rect">
            <a:avLst/>
          </a:prstGeom>
          <a:noFill/>
        </p:spPr>
        <p:txBody>
          <a:bodyPr wrap="none" rtlCol="0">
            <a:spAutoFit/>
          </a:bodyPr>
          <a:lstStyle/>
          <a:p>
            <a:r>
              <a:rPr lang="en-US" dirty="0"/>
              <a:t>Source: </a:t>
            </a:r>
            <a:r>
              <a:rPr lang="en-US" dirty="0">
                <a:hlinkClick r:id="rId17"/>
              </a:rPr>
              <a:t>https://sdgs.un.org/goals</a:t>
            </a:r>
            <a:endParaRPr lang="en-US" dirty="0"/>
          </a:p>
        </p:txBody>
      </p:sp>
    </p:spTree>
    <p:extLst>
      <p:ext uri="{BB962C8B-B14F-4D97-AF65-F5344CB8AC3E}">
        <p14:creationId xmlns:p14="http://schemas.microsoft.com/office/powerpoint/2010/main" val="30536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B286-AB2F-509B-F4E5-BAFDCDE4EF1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B8A6A89-6874-948B-20F9-5F79892AAE23}"/>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ACD297BA-2622-6AF6-4D14-A22A17654BAF}"/>
              </a:ext>
            </a:extLst>
          </p:cNvPr>
          <p:cNvSpPr>
            <a:spLocks noGrp="1"/>
          </p:cNvSpPr>
          <p:nvPr>
            <p:ph type="title"/>
          </p:nvPr>
        </p:nvSpPr>
        <p:spPr>
          <a:xfrm>
            <a:off x="6846" y="2"/>
            <a:ext cx="12192000" cy="805713"/>
          </a:xfrm>
        </p:spPr>
        <p:txBody>
          <a:bodyPr>
            <a:normAutofit/>
          </a:bodyPr>
          <a:lstStyle/>
          <a:p>
            <a:r>
              <a:rPr lang="en-US" sz="3600" dirty="0">
                <a:latin typeface="Arial" panose="020B0604020202020204" pitchFamily="34" charset="0"/>
                <a:cs typeface="Arial" panose="020B0604020202020204" pitchFamily="34" charset="0"/>
              </a:rPr>
              <a:t>Role of remote sensing in identifying impairment</a:t>
            </a:r>
          </a:p>
        </p:txBody>
      </p:sp>
      <p:sp>
        <p:nvSpPr>
          <p:cNvPr id="5" name="Date Placeholder 4">
            <a:extLst>
              <a:ext uri="{FF2B5EF4-FFF2-40B4-BE49-F238E27FC236}">
                <a16:creationId xmlns:a16="http://schemas.microsoft.com/office/drawing/2014/main" id="{05A91522-A622-53F7-0855-EC4CF44F7303}"/>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08BCE4C7-9D9D-2FB3-7F39-37DFA9F88B77}"/>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2F47F9B4-5357-F5D3-4E66-80D4FB95DAED}"/>
              </a:ext>
            </a:extLst>
          </p:cNvPr>
          <p:cNvSpPr>
            <a:spLocks noGrp="1"/>
          </p:cNvSpPr>
          <p:nvPr>
            <p:ph type="sldNum" sz="quarter" idx="12"/>
          </p:nvPr>
        </p:nvSpPr>
        <p:spPr/>
        <p:txBody>
          <a:bodyPr/>
          <a:lstStyle/>
          <a:p>
            <a:fld id="{26F9663C-5B27-4144-977F-875F86C73738}" type="slidenum">
              <a:rPr lang="en-US" smtClean="0"/>
              <a:t>5</a:t>
            </a:fld>
            <a:endParaRPr lang="en-US"/>
          </a:p>
        </p:txBody>
      </p:sp>
      <p:sp>
        <p:nvSpPr>
          <p:cNvPr id="10" name="TextBox 9">
            <a:extLst>
              <a:ext uri="{FF2B5EF4-FFF2-40B4-BE49-F238E27FC236}">
                <a16:creationId xmlns:a16="http://schemas.microsoft.com/office/drawing/2014/main" id="{B14DFAD4-1F6B-A761-9D86-502E03BE6616}"/>
              </a:ext>
            </a:extLst>
          </p:cNvPr>
          <p:cNvSpPr txBox="1"/>
          <p:nvPr/>
        </p:nvSpPr>
        <p:spPr>
          <a:xfrm>
            <a:off x="9246521" y="5997511"/>
            <a:ext cx="3033459" cy="461665"/>
          </a:xfrm>
          <a:prstGeom prst="rect">
            <a:avLst/>
          </a:prstGeom>
          <a:noFill/>
        </p:spPr>
        <p:txBody>
          <a:bodyPr wrap="none" rtlCol="0">
            <a:spAutoFit/>
          </a:bodyPr>
          <a:lstStyle/>
          <a:p>
            <a:r>
              <a:rPr lang="en-US" sz="2400" dirty="0"/>
              <a:t>Source: Zhu et al. 2022</a:t>
            </a:r>
          </a:p>
        </p:txBody>
      </p:sp>
      <p:sp>
        <p:nvSpPr>
          <p:cNvPr id="11" name="Content Placeholder 2">
            <a:extLst>
              <a:ext uri="{FF2B5EF4-FFF2-40B4-BE49-F238E27FC236}">
                <a16:creationId xmlns:a16="http://schemas.microsoft.com/office/drawing/2014/main" id="{E19003CE-7709-4B72-E8F0-D3CD1AA02CF0}"/>
              </a:ext>
            </a:extLst>
          </p:cNvPr>
          <p:cNvSpPr>
            <a:spLocks noGrp="1"/>
          </p:cNvSpPr>
          <p:nvPr>
            <p:ph idx="1"/>
          </p:nvPr>
        </p:nvSpPr>
        <p:spPr>
          <a:xfrm>
            <a:off x="6846" y="630622"/>
            <a:ext cx="12178308" cy="5546342"/>
          </a:xfrm>
        </p:spPr>
        <p:txBody>
          <a:bodyPr>
            <a:normAutofit/>
          </a:bodyPr>
          <a:lstStyle/>
          <a:p>
            <a:r>
              <a:rPr lang="en-US" dirty="0"/>
              <a:t>In water-column impairments</a:t>
            </a:r>
          </a:p>
          <a:p>
            <a:endParaRPr lang="en-US" dirty="0"/>
          </a:p>
          <a:p>
            <a:endParaRPr lang="en-US" dirty="0"/>
          </a:p>
          <a:p>
            <a:endParaRPr lang="en-US" dirty="0"/>
          </a:p>
          <a:p>
            <a:endParaRPr lang="en-US" dirty="0"/>
          </a:p>
          <a:p>
            <a:endParaRPr lang="en-US" dirty="0"/>
          </a:p>
          <a:p>
            <a:r>
              <a:rPr lang="en-US" dirty="0"/>
              <a:t>Predicting impairments from land use land cover change</a:t>
            </a:r>
          </a:p>
        </p:txBody>
      </p:sp>
      <p:pic>
        <p:nvPicPr>
          <p:cNvPr id="8" name="Picture 7">
            <a:extLst>
              <a:ext uri="{FF2B5EF4-FFF2-40B4-BE49-F238E27FC236}">
                <a16:creationId xmlns:a16="http://schemas.microsoft.com/office/drawing/2014/main" id="{E656F088-2782-C52D-031B-3ADFDE7B270E}"/>
              </a:ext>
            </a:extLst>
          </p:cNvPr>
          <p:cNvPicPr>
            <a:picLocks noChangeAspect="1"/>
          </p:cNvPicPr>
          <p:nvPr/>
        </p:nvPicPr>
        <p:blipFill>
          <a:blip r:embed="rId5"/>
          <a:stretch>
            <a:fillRect/>
          </a:stretch>
        </p:blipFill>
        <p:spPr>
          <a:xfrm rot="5400000">
            <a:off x="4954368" y="2022129"/>
            <a:ext cx="2296955" cy="6477000"/>
          </a:xfrm>
          <a:prstGeom prst="rect">
            <a:avLst/>
          </a:prstGeom>
        </p:spPr>
      </p:pic>
      <p:pic>
        <p:nvPicPr>
          <p:cNvPr id="12" name="Picture 11">
            <a:extLst>
              <a:ext uri="{FF2B5EF4-FFF2-40B4-BE49-F238E27FC236}">
                <a16:creationId xmlns:a16="http://schemas.microsoft.com/office/drawing/2014/main" id="{0515C1E4-844B-EFD2-C34A-4D2C30615060}"/>
              </a:ext>
            </a:extLst>
          </p:cNvPr>
          <p:cNvPicPr>
            <a:picLocks noChangeAspect="1"/>
          </p:cNvPicPr>
          <p:nvPr/>
        </p:nvPicPr>
        <p:blipFill>
          <a:blip r:embed="rId6"/>
          <a:stretch>
            <a:fillRect/>
          </a:stretch>
        </p:blipFill>
        <p:spPr>
          <a:xfrm>
            <a:off x="3681399" y="1105868"/>
            <a:ext cx="4829201" cy="2433917"/>
          </a:xfrm>
          <a:prstGeom prst="rect">
            <a:avLst/>
          </a:prstGeom>
        </p:spPr>
      </p:pic>
    </p:spTree>
    <p:extLst>
      <p:ext uri="{BB962C8B-B14F-4D97-AF65-F5344CB8AC3E}">
        <p14:creationId xmlns:p14="http://schemas.microsoft.com/office/powerpoint/2010/main" val="3466192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ED059-3A73-A404-513A-3C07C24BEF21}"/>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1"/>
            <a:ext cx="12185154" cy="1145115"/>
          </a:xfrm>
        </p:spPr>
        <p:txBody>
          <a:bodyPr>
            <a:normAutofit/>
          </a:bodyPr>
          <a:lstStyle/>
          <a:p>
            <a:r>
              <a:rPr lang="en-US" sz="3600" dirty="0">
                <a:latin typeface="Arial" panose="020B0604020202020204" pitchFamily="34" charset="0"/>
                <a:cs typeface="Arial" panose="020B0604020202020204" pitchFamily="34" charset="0"/>
              </a:rPr>
              <a:t>Remote sensing for initial assessment of eutrophication</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6</a:t>
            </a:fld>
            <a:endParaRPr lang="en-US"/>
          </a:p>
        </p:txBody>
      </p:sp>
      <p:sp>
        <p:nvSpPr>
          <p:cNvPr id="10" name="TextBox 9">
            <a:extLst>
              <a:ext uri="{FF2B5EF4-FFF2-40B4-BE49-F238E27FC236}">
                <a16:creationId xmlns:a16="http://schemas.microsoft.com/office/drawing/2014/main" id="{2A0700BA-5B3C-5A74-5E54-528D024D274A}"/>
              </a:ext>
            </a:extLst>
          </p:cNvPr>
          <p:cNvSpPr txBox="1"/>
          <p:nvPr/>
        </p:nvSpPr>
        <p:spPr>
          <a:xfrm>
            <a:off x="7449315" y="5889822"/>
            <a:ext cx="4651402" cy="461665"/>
          </a:xfrm>
          <a:prstGeom prst="rect">
            <a:avLst/>
          </a:prstGeom>
          <a:noFill/>
        </p:spPr>
        <p:txBody>
          <a:bodyPr wrap="none" rtlCol="0">
            <a:spAutoFit/>
          </a:bodyPr>
          <a:lstStyle/>
          <a:p>
            <a:r>
              <a:rPr lang="en-US" sz="2400" dirty="0"/>
              <a:t>Source: Rogers and Thompson 2002</a:t>
            </a:r>
          </a:p>
        </p:txBody>
      </p:sp>
      <p:pic>
        <p:nvPicPr>
          <p:cNvPr id="12" name="Picture 11">
            <a:extLst>
              <a:ext uri="{FF2B5EF4-FFF2-40B4-BE49-F238E27FC236}">
                <a16:creationId xmlns:a16="http://schemas.microsoft.com/office/drawing/2014/main" id="{9D2D3E3D-EB92-9D9B-D57E-86FFB17761E8}"/>
              </a:ext>
            </a:extLst>
          </p:cNvPr>
          <p:cNvPicPr>
            <a:picLocks noChangeAspect="1"/>
          </p:cNvPicPr>
          <p:nvPr/>
        </p:nvPicPr>
        <p:blipFill>
          <a:blip r:embed="rId5"/>
          <a:stretch>
            <a:fillRect/>
          </a:stretch>
        </p:blipFill>
        <p:spPr>
          <a:xfrm>
            <a:off x="1825903" y="786355"/>
            <a:ext cx="5535939" cy="5628980"/>
          </a:xfrm>
          <a:prstGeom prst="rect">
            <a:avLst/>
          </a:prstGeom>
        </p:spPr>
      </p:pic>
    </p:spTree>
    <p:extLst>
      <p:ext uri="{BB962C8B-B14F-4D97-AF65-F5344CB8AC3E}">
        <p14:creationId xmlns:p14="http://schemas.microsoft.com/office/powerpoint/2010/main" val="38542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9C11A-36F6-0B66-DB4F-4516FE722E61}"/>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46" y="0"/>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1"/>
            <a:ext cx="12185154" cy="1145115"/>
          </a:xfrm>
        </p:spPr>
        <p:txBody>
          <a:bodyPr>
            <a:normAutofit/>
          </a:bodyPr>
          <a:lstStyle/>
          <a:p>
            <a:r>
              <a:rPr lang="en-US" sz="3600" dirty="0">
                <a:latin typeface="Arial" panose="020B0604020202020204" pitchFamily="34" charset="0"/>
                <a:cs typeface="Arial" panose="020B0604020202020204" pitchFamily="34" charset="0"/>
              </a:rPr>
              <a:t>Remote sensing for HABs, acid mine drainage, and sediment plumes</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a:t>EWRI World Environmental &amp; Water Resources Congress</a:t>
            </a:r>
            <a:endParaRPr lang="en-US" dirty="0"/>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7</a:t>
            </a:fld>
            <a:endParaRPr lang="en-US"/>
          </a:p>
        </p:txBody>
      </p:sp>
      <p:pic>
        <p:nvPicPr>
          <p:cNvPr id="4" name="Picture 3">
            <a:extLst>
              <a:ext uri="{FF2B5EF4-FFF2-40B4-BE49-F238E27FC236}">
                <a16:creationId xmlns:a16="http://schemas.microsoft.com/office/drawing/2014/main" id="{4F2F99E2-68B0-31EB-5A38-0D51C59DC7F6}"/>
              </a:ext>
            </a:extLst>
          </p:cNvPr>
          <p:cNvPicPr>
            <a:picLocks noChangeAspect="1"/>
          </p:cNvPicPr>
          <p:nvPr/>
        </p:nvPicPr>
        <p:blipFill>
          <a:blip r:embed="rId5"/>
          <a:stretch>
            <a:fillRect/>
          </a:stretch>
        </p:blipFill>
        <p:spPr>
          <a:xfrm>
            <a:off x="6752196" y="1007848"/>
            <a:ext cx="5162550" cy="2000250"/>
          </a:xfrm>
          <a:prstGeom prst="rect">
            <a:avLst/>
          </a:prstGeom>
        </p:spPr>
      </p:pic>
      <p:pic>
        <p:nvPicPr>
          <p:cNvPr id="10" name="Picture 9">
            <a:extLst>
              <a:ext uri="{FF2B5EF4-FFF2-40B4-BE49-F238E27FC236}">
                <a16:creationId xmlns:a16="http://schemas.microsoft.com/office/drawing/2014/main" id="{8AC28FC0-5CC4-3D03-A40F-3091062BECB6}"/>
              </a:ext>
            </a:extLst>
          </p:cNvPr>
          <p:cNvPicPr>
            <a:picLocks noChangeAspect="1"/>
          </p:cNvPicPr>
          <p:nvPr/>
        </p:nvPicPr>
        <p:blipFill>
          <a:blip r:embed="rId6"/>
          <a:stretch>
            <a:fillRect/>
          </a:stretch>
        </p:blipFill>
        <p:spPr>
          <a:xfrm>
            <a:off x="985837" y="3539382"/>
            <a:ext cx="5191125" cy="1752600"/>
          </a:xfrm>
          <a:prstGeom prst="rect">
            <a:avLst/>
          </a:prstGeom>
        </p:spPr>
      </p:pic>
      <p:pic>
        <p:nvPicPr>
          <p:cNvPr id="13" name="Picture 12">
            <a:extLst>
              <a:ext uri="{FF2B5EF4-FFF2-40B4-BE49-F238E27FC236}">
                <a16:creationId xmlns:a16="http://schemas.microsoft.com/office/drawing/2014/main" id="{36CA095F-3E25-2955-C9E0-3ACAC9710FBE}"/>
              </a:ext>
            </a:extLst>
          </p:cNvPr>
          <p:cNvPicPr>
            <a:picLocks noChangeAspect="1"/>
          </p:cNvPicPr>
          <p:nvPr/>
        </p:nvPicPr>
        <p:blipFill>
          <a:blip r:embed="rId7"/>
          <a:stretch>
            <a:fillRect/>
          </a:stretch>
        </p:blipFill>
        <p:spPr>
          <a:xfrm>
            <a:off x="6752196" y="3329832"/>
            <a:ext cx="5124450" cy="2171700"/>
          </a:xfrm>
          <a:prstGeom prst="rect">
            <a:avLst/>
          </a:prstGeom>
        </p:spPr>
      </p:pic>
      <p:sp>
        <p:nvSpPr>
          <p:cNvPr id="14" name="TextBox 13">
            <a:extLst>
              <a:ext uri="{FF2B5EF4-FFF2-40B4-BE49-F238E27FC236}">
                <a16:creationId xmlns:a16="http://schemas.microsoft.com/office/drawing/2014/main" id="{DF8FF355-485E-95BE-219D-1E8C274C29F9}"/>
              </a:ext>
            </a:extLst>
          </p:cNvPr>
          <p:cNvSpPr txBox="1"/>
          <p:nvPr/>
        </p:nvSpPr>
        <p:spPr>
          <a:xfrm>
            <a:off x="8539942" y="5784935"/>
            <a:ext cx="3652059" cy="400110"/>
          </a:xfrm>
          <a:prstGeom prst="rect">
            <a:avLst/>
          </a:prstGeom>
          <a:noFill/>
        </p:spPr>
        <p:txBody>
          <a:bodyPr wrap="square" rtlCol="0">
            <a:spAutoFit/>
          </a:bodyPr>
          <a:lstStyle/>
          <a:p>
            <a:r>
              <a:rPr lang="en-US" sz="2000" dirty="0"/>
              <a:t>Source: Murray et al. et al. 2022</a:t>
            </a:r>
          </a:p>
        </p:txBody>
      </p:sp>
      <p:sp>
        <p:nvSpPr>
          <p:cNvPr id="15" name="TextBox 14">
            <a:extLst>
              <a:ext uri="{FF2B5EF4-FFF2-40B4-BE49-F238E27FC236}">
                <a16:creationId xmlns:a16="http://schemas.microsoft.com/office/drawing/2014/main" id="{3C08A2E7-D6A9-306A-F173-12C04AA70E3C}"/>
              </a:ext>
            </a:extLst>
          </p:cNvPr>
          <p:cNvSpPr txBox="1"/>
          <p:nvPr/>
        </p:nvSpPr>
        <p:spPr>
          <a:xfrm>
            <a:off x="6846" y="1609319"/>
            <a:ext cx="628815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Quantities that affect the water column color</a:t>
            </a:r>
          </a:p>
          <a:p>
            <a:pPr marL="285750" indent="-285750">
              <a:buFont typeface="Arial" panose="020B0604020202020204" pitchFamily="34" charset="0"/>
              <a:buChar char="•"/>
            </a:pPr>
            <a:r>
              <a:rPr lang="en-US" sz="2400" dirty="0"/>
              <a:t>Quantities that have a large spatial footprint</a:t>
            </a:r>
          </a:p>
          <a:p>
            <a:pPr marL="285750" indent="-285750">
              <a:buFont typeface="Arial" panose="020B0604020202020204" pitchFamily="34" charset="0"/>
              <a:buChar char="•"/>
            </a:pPr>
            <a:r>
              <a:rPr lang="en-US" sz="2400" dirty="0"/>
              <a:t>Quantities that persist, or cycle over time</a:t>
            </a:r>
          </a:p>
        </p:txBody>
      </p:sp>
    </p:spTree>
    <p:extLst>
      <p:ext uri="{BB962C8B-B14F-4D97-AF65-F5344CB8AC3E}">
        <p14:creationId xmlns:p14="http://schemas.microsoft.com/office/powerpoint/2010/main" val="250248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07A0B-62A9-54BD-1B19-A0AEA3FAD798}"/>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1"/>
            <a:ext cx="12185154" cy="1145115"/>
          </a:xfrm>
        </p:spPr>
        <p:txBody>
          <a:bodyPr>
            <a:normAutofit/>
          </a:bodyPr>
          <a:lstStyle/>
          <a:p>
            <a:r>
              <a:rPr lang="en-US" sz="3600" dirty="0">
                <a:latin typeface="Arial" panose="020B0604020202020204" pitchFamily="34" charset="0"/>
                <a:cs typeface="Arial" panose="020B0604020202020204" pitchFamily="34" charset="0"/>
              </a:rPr>
              <a:t>Remote sensing for watersheds</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a:t>EWRI World Environmental &amp; Water Resources Congress</a:t>
            </a:r>
            <a:endParaRPr lang="en-US" dirty="0"/>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8</a:t>
            </a:fld>
            <a:endParaRPr lang="en-US"/>
          </a:p>
        </p:txBody>
      </p:sp>
      <p:sp>
        <p:nvSpPr>
          <p:cNvPr id="15" name="TextBox 14">
            <a:extLst>
              <a:ext uri="{FF2B5EF4-FFF2-40B4-BE49-F238E27FC236}">
                <a16:creationId xmlns:a16="http://schemas.microsoft.com/office/drawing/2014/main" id="{3C08A2E7-D6A9-306A-F173-12C04AA70E3C}"/>
              </a:ext>
            </a:extLst>
          </p:cNvPr>
          <p:cNvSpPr txBox="1"/>
          <p:nvPr/>
        </p:nvSpPr>
        <p:spPr>
          <a:xfrm>
            <a:off x="6845" y="1145116"/>
            <a:ext cx="750213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Linking sources to impairments</a:t>
            </a:r>
          </a:p>
          <a:p>
            <a:pPr lvl="2" indent="-285750">
              <a:buFont typeface="Arial" panose="020B0604020202020204" pitchFamily="34" charset="0"/>
              <a:buChar char="•"/>
            </a:pPr>
            <a:r>
              <a:rPr lang="en-US" sz="2400" dirty="0"/>
              <a:t>Urban heat islands and water temperature</a:t>
            </a:r>
          </a:p>
          <a:p>
            <a:pPr lvl="2" indent="-285750">
              <a:buFont typeface="Arial" panose="020B0604020202020204" pitchFamily="34" charset="0"/>
              <a:buChar char="•"/>
            </a:pPr>
            <a:r>
              <a:rPr lang="en-US" sz="2400" dirty="0"/>
              <a:t>Submerged aquatic vegetation and water quality</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80021BB8-A71E-F2D0-B2F4-D6803ECBBEAA}"/>
              </a:ext>
            </a:extLst>
          </p:cNvPr>
          <p:cNvSpPr txBox="1"/>
          <p:nvPr/>
        </p:nvSpPr>
        <p:spPr>
          <a:xfrm>
            <a:off x="9093395" y="5552097"/>
            <a:ext cx="3098605" cy="707886"/>
          </a:xfrm>
          <a:prstGeom prst="rect">
            <a:avLst/>
          </a:prstGeom>
          <a:noFill/>
        </p:spPr>
        <p:txBody>
          <a:bodyPr wrap="none" rtlCol="0">
            <a:spAutoFit/>
          </a:bodyPr>
          <a:lstStyle/>
          <a:p>
            <a:r>
              <a:rPr lang="en-US" sz="2000" dirty="0"/>
              <a:t>Sources: Halder et al. 2022; </a:t>
            </a:r>
          </a:p>
          <a:p>
            <a:r>
              <a:rPr lang="en-US" sz="2000" dirty="0" err="1"/>
              <a:t>Piaser</a:t>
            </a:r>
            <a:r>
              <a:rPr lang="en-US" sz="2000" dirty="0"/>
              <a:t> and Villa 2023</a:t>
            </a:r>
          </a:p>
        </p:txBody>
      </p:sp>
      <p:pic>
        <p:nvPicPr>
          <p:cNvPr id="8" name="Picture 7">
            <a:extLst>
              <a:ext uri="{FF2B5EF4-FFF2-40B4-BE49-F238E27FC236}">
                <a16:creationId xmlns:a16="http://schemas.microsoft.com/office/drawing/2014/main" id="{8EF0CCB6-6A44-461D-3661-70BC3F5700B4}"/>
              </a:ext>
            </a:extLst>
          </p:cNvPr>
          <p:cNvPicPr>
            <a:picLocks noChangeAspect="1"/>
          </p:cNvPicPr>
          <p:nvPr/>
        </p:nvPicPr>
        <p:blipFill>
          <a:blip r:embed="rId5"/>
          <a:stretch>
            <a:fillRect/>
          </a:stretch>
        </p:blipFill>
        <p:spPr>
          <a:xfrm>
            <a:off x="197635" y="3974688"/>
            <a:ext cx="7311343" cy="2269037"/>
          </a:xfrm>
          <a:prstGeom prst="rect">
            <a:avLst/>
          </a:prstGeom>
        </p:spPr>
      </p:pic>
      <p:pic>
        <p:nvPicPr>
          <p:cNvPr id="10" name="Picture 9">
            <a:extLst>
              <a:ext uri="{FF2B5EF4-FFF2-40B4-BE49-F238E27FC236}">
                <a16:creationId xmlns:a16="http://schemas.microsoft.com/office/drawing/2014/main" id="{C5E75533-975D-4EA8-5A44-716CDD2E377D}"/>
              </a:ext>
            </a:extLst>
          </p:cNvPr>
          <p:cNvPicPr>
            <a:picLocks noChangeAspect="1"/>
          </p:cNvPicPr>
          <p:nvPr/>
        </p:nvPicPr>
        <p:blipFill>
          <a:blip r:embed="rId6"/>
          <a:stretch>
            <a:fillRect/>
          </a:stretch>
        </p:blipFill>
        <p:spPr>
          <a:xfrm>
            <a:off x="7858768" y="951960"/>
            <a:ext cx="4246863" cy="2903553"/>
          </a:xfrm>
          <a:prstGeom prst="rect">
            <a:avLst/>
          </a:prstGeom>
        </p:spPr>
      </p:pic>
    </p:spTree>
    <p:extLst>
      <p:ext uri="{BB962C8B-B14F-4D97-AF65-F5344CB8AC3E}">
        <p14:creationId xmlns:p14="http://schemas.microsoft.com/office/powerpoint/2010/main" val="113785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ED059-3A73-A404-513A-3C07C24BEF21}"/>
              </a:ext>
            </a:extLst>
          </p:cNvPr>
          <p:cNvPicPr>
            <a:picLocks noChangeAspect="1"/>
          </p:cNvPicPr>
          <p:nvPr/>
        </p:nvPicPr>
        <p:blipFill>
          <a:blip r:embed="rId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7472"/>
          </a:xfrm>
          <a:prstGeom prst="rect">
            <a:avLst/>
          </a:prstGeom>
        </p:spPr>
      </p:pic>
      <p:sp>
        <p:nvSpPr>
          <p:cNvPr id="2" name="Title 1">
            <a:extLst>
              <a:ext uri="{FF2B5EF4-FFF2-40B4-BE49-F238E27FC236}">
                <a16:creationId xmlns:a16="http://schemas.microsoft.com/office/drawing/2014/main" id="{D4E6497C-98A4-AB30-3639-98DC7ACABBCD}"/>
              </a:ext>
            </a:extLst>
          </p:cNvPr>
          <p:cNvSpPr>
            <a:spLocks noGrp="1"/>
          </p:cNvSpPr>
          <p:nvPr>
            <p:ph type="title"/>
          </p:nvPr>
        </p:nvSpPr>
        <p:spPr>
          <a:xfrm>
            <a:off x="6846" y="1"/>
            <a:ext cx="12185154" cy="1145115"/>
          </a:xfrm>
        </p:spPr>
        <p:txBody>
          <a:bodyPr>
            <a:normAutofit/>
          </a:bodyPr>
          <a:lstStyle/>
          <a:p>
            <a:r>
              <a:rPr lang="en-US" sz="3600" dirty="0">
                <a:latin typeface="Arial" panose="020B0604020202020204" pitchFamily="34" charset="0"/>
                <a:cs typeface="Arial" panose="020B0604020202020204" pitchFamily="34" charset="0"/>
              </a:rPr>
              <a:t>Remote sensing preconditions and limitations</a:t>
            </a:r>
          </a:p>
        </p:txBody>
      </p:sp>
      <p:sp>
        <p:nvSpPr>
          <p:cNvPr id="3" name="Content Placeholder 2">
            <a:extLst>
              <a:ext uri="{FF2B5EF4-FFF2-40B4-BE49-F238E27FC236}">
                <a16:creationId xmlns:a16="http://schemas.microsoft.com/office/drawing/2014/main" id="{F045F527-4E3D-B913-3FA6-87A2FFF6BDC7}"/>
              </a:ext>
            </a:extLst>
          </p:cNvPr>
          <p:cNvSpPr>
            <a:spLocks noGrp="1"/>
          </p:cNvSpPr>
          <p:nvPr>
            <p:ph idx="1"/>
          </p:nvPr>
        </p:nvSpPr>
        <p:spPr>
          <a:xfrm>
            <a:off x="6846" y="1145116"/>
            <a:ext cx="12178308" cy="5031847"/>
          </a:xfrm>
        </p:spPr>
        <p:txBody>
          <a:bodyPr>
            <a:normAutofit/>
          </a:bodyPr>
          <a:lstStyle/>
          <a:p>
            <a:r>
              <a:rPr lang="en-US" dirty="0"/>
              <a:t>Impairment indicator being remotely sensed must be</a:t>
            </a:r>
          </a:p>
          <a:p>
            <a:pPr lvl="1">
              <a:buFont typeface="Wingdings" panose="05000000000000000000" pitchFamily="2" charset="2"/>
              <a:buChar char="Ø"/>
            </a:pPr>
            <a:r>
              <a:rPr lang="en-US" dirty="0"/>
              <a:t>Consistent with water quality standards</a:t>
            </a:r>
          </a:p>
          <a:p>
            <a:pPr lvl="1">
              <a:buFont typeface="Wingdings" panose="05000000000000000000" pitchFamily="2" charset="2"/>
              <a:buChar char="Ø"/>
            </a:pPr>
            <a:r>
              <a:rPr lang="en-US" dirty="0"/>
              <a:t>Quantifiable</a:t>
            </a:r>
          </a:p>
          <a:p>
            <a:pPr lvl="1">
              <a:buFont typeface="Wingdings" panose="05000000000000000000" pitchFamily="2" charset="2"/>
              <a:buChar char="Ø"/>
            </a:pPr>
            <a:r>
              <a:rPr lang="en-US" dirty="0"/>
              <a:t>Sensitive to local conditions</a:t>
            </a:r>
          </a:p>
          <a:p>
            <a:pPr lvl="1">
              <a:buFont typeface="Wingdings" panose="05000000000000000000" pitchFamily="2" charset="2"/>
              <a:buChar char="Ø"/>
            </a:pPr>
            <a:r>
              <a:rPr lang="en-US" dirty="0"/>
              <a:t>Reproducible</a:t>
            </a:r>
          </a:p>
          <a:p>
            <a:pPr lvl="1">
              <a:buFont typeface="Wingdings" panose="05000000000000000000" pitchFamily="2" charset="2"/>
              <a:buChar char="Ø"/>
            </a:pPr>
            <a:r>
              <a:rPr lang="en-US" dirty="0"/>
              <a:t>Discriminable at the scale of management</a:t>
            </a:r>
          </a:p>
          <a:p>
            <a:pPr lvl="1">
              <a:buFont typeface="Wingdings" panose="05000000000000000000" pitchFamily="2" charset="2"/>
              <a:buChar char="Ø"/>
            </a:pPr>
            <a:r>
              <a:rPr lang="en-US" dirty="0"/>
              <a:t>Comparable to in-situ measurements</a:t>
            </a:r>
          </a:p>
          <a:p>
            <a:pPr lvl="1">
              <a:buFont typeface="Wingdings" panose="05000000000000000000" pitchFamily="2" charset="2"/>
              <a:buChar char="Ø"/>
            </a:pPr>
            <a:r>
              <a:rPr lang="en-US" dirty="0"/>
              <a:t>Able to be referenced to a baseline</a:t>
            </a:r>
          </a:p>
          <a:p>
            <a:pPr lvl="1">
              <a:buFont typeface="Wingdings" panose="05000000000000000000" pitchFamily="2" charset="2"/>
              <a:buChar char="Ø"/>
            </a:pPr>
            <a:r>
              <a:rPr lang="en-US" dirty="0"/>
              <a:t>Able to indicate a trend</a:t>
            </a:r>
          </a:p>
          <a:p>
            <a:pPr lvl="1">
              <a:buFont typeface="Wingdings" panose="05000000000000000000" pitchFamily="2" charset="2"/>
              <a:buChar char="Ø"/>
            </a:pPr>
            <a:r>
              <a:rPr lang="en-US" dirty="0"/>
              <a:t>Able to be linked to sources and water conditions</a:t>
            </a:r>
          </a:p>
          <a:p>
            <a:pPr lvl="1">
              <a:buFont typeface="Wingdings" panose="05000000000000000000" pitchFamily="2" charset="2"/>
              <a:buChar char="Ø"/>
            </a:pPr>
            <a:r>
              <a:rPr lang="en-US" dirty="0"/>
              <a:t>Affordable to acquire</a:t>
            </a:r>
          </a:p>
        </p:txBody>
      </p:sp>
      <p:sp>
        <p:nvSpPr>
          <p:cNvPr id="5" name="Date Placeholder 4">
            <a:extLst>
              <a:ext uri="{FF2B5EF4-FFF2-40B4-BE49-F238E27FC236}">
                <a16:creationId xmlns:a16="http://schemas.microsoft.com/office/drawing/2014/main" id="{329B5E17-CA8D-CEFA-00A7-DF46D51F9A79}"/>
              </a:ext>
            </a:extLst>
          </p:cNvPr>
          <p:cNvSpPr>
            <a:spLocks noGrp="1"/>
          </p:cNvSpPr>
          <p:nvPr>
            <p:ph type="dt" sz="half" idx="10"/>
          </p:nvPr>
        </p:nvSpPr>
        <p:spPr/>
        <p:txBody>
          <a:bodyPr/>
          <a:lstStyle/>
          <a:p>
            <a:r>
              <a:rPr lang="en-US" dirty="0"/>
              <a:t>May 18, 2025</a:t>
            </a:r>
          </a:p>
        </p:txBody>
      </p:sp>
      <p:sp>
        <p:nvSpPr>
          <p:cNvPr id="6" name="Footer Placeholder 5">
            <a:extLst>
              <a:ext uri="{FF2B5EF4-FFF2-40B4-BE49-F238E27FC236}">
                <a16:creationId xmlns:a16="http://schemas.microsoft.com/office/drawing/2014/main" id="{548B8F16-E94D-995B-7F2B-131E447C397B}"/>
              </a:ext>
            </a:extLst>
          </p:cNvPr>
          <p:cNvSpPr>
            <a:spLocks noGrp="1"/>
          </p:cNvSpPr>
          <p:nvPr>
            <p:ph type="ftr" sz="quarter" idx="11"/>
          </p:nvPr>
        </p:nvSpPr>
        <p:spPr/>
        <p:txBody>
          <a:bodyPr/>
          <a:lstStyle/>
          <a:p>
            <a:r>
              <a:rPr lang="en-US" dirty="0"/>
              <a:t>EWRI Remote Sensing Task Committee</a:t>
            </a:r>
          </a:p>
        </p:txBody>
      </p:sp>
      <p:sp>
        <p:nvSpPr>
          <p:cNvPr id="7" name="Slide Number Placeholder 6">
            <a:extLst>
              <a:ext uri="{FF2B5EF4-FFF2-40B4-BE49-F238E27FC236}">
                <a16:creationId xmlns:a16="http://schemas.microsoft.com/office/drawing/2014/main" id="{E046583D-8ED9-22D1-9C31-688DFB456C3E}"/>
              </a:ext>
            </a:extLst>
          </p:cNvPr>
          <p:cNvSpPr>
            <a:spLocks noGrp="1"/>
          </p:cNvSpPr>
          <p:nvPr>
            <p:ph type="sldNum" sz="quarter" idx="12"/>
          </p:nvPr>
        </p:nvSpPr>
        <p:spPr/>
        <p:txBody>
          <a:bodyPr/>
          <a:lstStyle/>
          <a:p>
            <a:fld id="{26F9663C-5B27-4144-977F-875F86C73738}" type="slidenum">
              <a:rPr lang="en-US" smtClean="0"/>
              <a:t>9</a:t>
            </a:fld>
            <a:endParaRPr lang="en-US"/>
          </a:p>
        </p:txBody>
      </p:sp>
      <p:sp>
        <p:nvSpPr>
          <p:cNvPr id="10" name="TextBox 9">
            <a:extLst>
              <a:ext uri="{FF2B5EF4-FFF2-40B4-BE49-F238E27FC236}">
                <a16:creationId xmlns:a16="http://schemas.microsoft.com/office/drawing/2014/main" id="{2A0700BA-5B3C-5A74-5E54-528D024D274A}"/>
              </a:ext>
            </a:extLst>
          </p:cNvPr>
          <p:cNvSpPr txBox="1"/>
          <p:nvPr/>
        </p:nvSpPr>
        <p:spPr>
          <a:xfrm>
            <a:off x="6649215" y="5894684"/>
            <a:ext cx="5535939" cy="461665"/>
          </a:xfrm>
          <a:prstGeom prst="rect">
            <a:avLst/>
          </a:prstGeom>
          <a:noFill/>
        </p:spPr>
        <p:txBody>
          <a:bodyPr wrap="none" rtlCol="0">
            <a:spAutoFit/>
          </a:bodyPr>
          <a:lstStyle/>
          <a:p>
            <a:r>
              <a:rPr lang="en-US" sz="2400" dirty="0"/>
              <a:t>Adapted from: Rogers and Thompson 2002</a:t>
            </a:r>
          </a:p>
        </p:txBody>
      </p:sp>
    </p:spTree>
    <p:extLst>
      <p:ext uri="{BB962C8B-B14F-4D97-AF65-F5344CB8AC3E}">
        <p14:creationId xmlns:p14="http://schemas.microsoft.com/office/powerpoint/2010/main" val="2961200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14721</TotalTime>
  <Words>1520</Words>
  <Application>Microsoft Office PowerPoint</Application>
  <PresentationFormat>Widescreen</PresentationFormat>
  <Paragraphs>139</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Calibri</vt:lpstr>
      <vt:lpstr>Calibri Light</vt:lpstr>
      <vt:lpstr>Mulish</vt:lpstr>
      <vt:lpstr>Source Sans Pro</vt:lpstr>
      <vt:lpstr>Wingdings</vt:lpstr>
      <vt:lpstr>Office Theme</vt:lpstr>
      <vt:lpstr>Remote Sensing for Water Resources and Water Quality Modeling Applications    Concluding Remarks</vt:lpstr>
      <vt:lpstr>The challenge</vt:lpstr>
      <vt:lpstr>The challenge</vt:lpstr>
      <vt:lpstr>The challenge</vt:lpstr>
      <vt:lpstr>Role of remote sensing in identifying impairment</vt:lpstr>
      <vt:lpstr>Remote sensing for initial assessment of eutrophication</vt:lpstr>
      <vt:lpstr>Remote sensing for HABs, acid mine drainage, and sediment plumes</vt:lpstr>
      <vt:lpstr>Remote sensing for watersheds</vt:lpstr>
      <vt:lpstr>Remote sensing preconditions and limitations</vt:lpstr>
      <vt:lpstr>Remote sensing for non-traditional impairments</vt:lpstr>
      <vt:lpstr>Remote sensing for coupled topobathymetry, and terrestrial ecosystem and benthic substrate mapping</vt:lpstr>
      <vt:lpstr>Remote Sensing Applications for TMDL Modeling Task Committee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Workshop: Remote Sensing for Water Quality Applications  Prevalence of barriers to adoption of remote sensing in water resources and water quality modeling</dc:title>
  <dc:creator>Vamsi Krishna Sridharan</dc:creator>
  <cp:lastModifiedBy>Sridharan, Vamsi</cp:lastModifiedBy>
  <cp:revision>46</cp:revision>
  <dcterms:created xsi:type="dcterms:W3CDTF">2022-06-01T16:57:58Z</dcterms:created>
  <dcterms:modified xsi:type="dcterms:W3CDTF">2025-05-15T03:29:31Z</dcterms:modified>
</cp:coreProperties>
</file>